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60" r:id="rId1"/>
  </p:sldMasterIdLst>
  <p:notesMasterIdLst>
    <p:notesMasterId r:id="rId97"/>
  </p:notesMasterIdLst>
  <p:handoutMasterIdLst>
    <p:handoutMasterId r:id="rId98"/>
  </p:handoutMasterIdLst>
  <p:sldIdLst>
    <p:sldId id="770" r:id="rId2"/>
    <p:sldId id="612" r:id="rId3"/>
    <p:sldId id="867" r:id="rId4"/>
    <p:sldId id="923" r:id="rId5"/>
    <p:sldId id="924" r:id="rId6"/>
    <p:sldId id="925" r:id="rId7"/>
    <p:sldId id="926" r:id="rId8"/>
    <p:sldId id="922" r:id="rId9"/>
    <p:sldId id="868" r:id="rId10"/>
    <p:sldId id="869" r:id="rId11"/>
    <p:sldId id="870" r:id="rId12"/>
    <p:sldId id="931" r:id="rId13"/>
    <p:sldId id="932" r:id="rId14"/>
    <p:sldId id="871" r:id="rId15"/>
    <p:sldId id="872" r:id="rId16"/>
    <p:sldId id="873" r:id="rId17"/>
    <p:sldId id="874" r:id="rId18"/>
    <p:sldId id="875" r:id="rId19"/>
    <p:sldId id="841" r:id="rId20"/>
    <p:sldId id="889" r:id="rId21"/>
    <p:sldId id="842" r:id="rId22"/>
    <p:sldId id="844" r:id="rId23"/>
    <p:sldId id="843" r:id="rId24"/>
    <p:sldId id="846" r:id="rId25"/>
    <p:sldId id="845" r:id="rId26"/>
    <p:sldId id="847" r:id="rId27"/>
    <p:sldId id="848" r:id="rId28"/>
    <p:sldId id="849" r:id="rId29"/>
    <p:sldId id="850" r:id="rId30"/>
    <p:sldId id="890" r:id="rId31"/>
    <p:sldId id="851" r:id="rId32"/>
    <p:sldId id="853" r:id="rId33"/>
    <p:sldId id="854" r:id="rId34"/>
    <p:sldId id="852" r:id="rId35"/>
    <p:sldId id="855" r:id="rId36"/>
    <p:sldId id="856" r:id="rId37"/>
    <p:sldId id="857" r:id="rId38"/>
    <p:sldId id="858" r:id="rId39"/>
    <p:sldId id="859" r:id="rId40"/>
    <p:sldId id="860" r:id="rId41"/>
    <p:sldId id="861" r:id="rId42"/>
    <p:sldId id="862" r:id="rId43"/>
    <p:sldId id="863" r:id="rId44"/>
    <p:sldId id="864" r:id="rId45"/>
    <p:sldId id="865" r:id="rId46"/>
    <p:sldId id="866" r:id="rId47"/>
    <p:sldId id="876" r:id="rId48"/>
    <p:sldId id="877" r:id="rId49"/>
    <p:sldId id="878" r:id="rId50"/>
    <p:sldId id="879" r:id="rId51"/>
    <p:sldId id="880" r:id="rId52"/>
    <p:sldId id="881" r:id="rId53"/>
    <p:sldId id="882" r:id="rId54"/>
    <p:sldId id="883" r:id="rId55"/>
    <p:sldId id="884" r:id="rId56"/>
    <p:sldId id="885" r:id="rId57"/>
    <p:sldId id="886" r:id="rId58"/>
    <p:sldId id="887" r:id="rId59"/>
    <p:sldId id="888" r:id="rId60"/>
    <p:sldId id="891" r:id="rId61"/>
    <p:sldId id="892" r:id="rId62"/>
    <p:sldId id="893" r:id="rId63"/>
    <p:sldId id="894" r:id="rId64"/>
    <p:sldId id="895" r:id="rId65"/>
    <p:sldId id="896" r:id="rId66"/>
    <p:sldId id="897" r:id="rId67"/>
    <p:sldId id="898" r:id="rId68"/>
    <p:sldId id="899" r:id="rId69"/>
    <p:sldId id="900" r:id="rId70"/>
    <p:sldId id="901" r:id="rId71"/>
    <p:sldId id="902" r:id="rId72"/>
    <p:sldId id="903" r:id="rId73"/>
    <p:sldId id="904" r:id="rId74"/>
    <p:sldId id="905" r:id="rId75"/>
    <p:sldId id="906" r:id="rId76"/>
    <p:sldId id="907" r:id="rId77"/>
    <p:sldId id="908" r:id="rId78"/>
    <p:sldId id="909" r:id="rId79"/>
    <p:sldId id="910" r:id="rId80"/>
    <p:sldId id="912" r:id="rId81"/>
    <p:sldId id="911" r:id="rId82"/>
    <p:sldId id="913" r:id="rId83"/>
    <p:sldId id="914" r:id="rId84"/>
    <p:sldId id="915" r:id="rId85"/>
    <p:sldId id="916" r:id="rId86"/>
    <p:sldId id="918" r:id="rId87"/>
    <p:sldId id="917" r:id="rId88"/>
    <p:sldId id="919" r:id="rId89"/>
    <p:sldId id="920" r:id="rId90"/>
    <p:sldId id="921" r:id="rId91"/>
    <p:sldId id="927" r:id="rId92"/>
    <p:sldId id="930" r:id="rId93"/>
    <p:sldId id="928" r:id="rId94"/>
    <p:sldId id="929" r:id="rId95"/>
    <p:sldId id="763" r:id="rId96"/>
  </p:sldIdLst>
  <p:sldSz cx="9906000" cy="6858000" type="A4"/>
  <p:notesSz cx="6743700" cy="9875838"/>
  <p:embeddedFontLst>
    <p:embeddedFont>
      <p:font typeface="맑은 고딕" panose="020B0503020000020004" pitchFamily="50" charset="-127"/>
      <p:regular r:id="rId99"/>
      <p:bold r:id="rId100"/>
    </p:embeddedFont>
    <p:embeddedFont>
      <p:font typeface="Arial Narrow" panose="020B0606020202030204" pitchFamily="34" charset="0"/>
      <p:regular r:id="rId101"/>
      <p:bold r:id="rId102"/>
      <p:italic r:id="rId103"/>
      <p:boldItalic r:id="rId104"/>
    </p:embeddedFont>
    <p:embeddedFont>
      <p:font typeface="맑은 고딕" panose="020B0503020000020004" pitchFamily="50" charset="-127"/>
      <p:regular r:id="rId99"/>
      <p:bold r:id="rId100"/>
    </p:embeddedFont>
  </p:embeddedFontLst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315" userDrawn="1">
          <p15:clr>
            <a:srgbClr val="A4A3A4"/>
          </p15:clr>
        </p15:guide>
        <p15:guide id="2" orient="horz" pos="1848" userDrawn="1">
          <p15:clr>
            <a:srgbClr val="A4A3A4"/>
          </p15:clr>
        </p15:guide>
        <p15:guide id="3" orient="horz" pos="2727" userDrawn="1">
          <p15:clr>
            <a:srgbClr val="A4A3A4"/>
          </p15:clr>
        </p15:guide>
        <p15:guide id="4" orient="horz" pos="1905" userDrawn="1">
          <p15:clr>
            <a:srgbClr val="A4A3A4"/>
          </p15:clr>
        </p15:guide>
        <p15:guide id="5" orient="horz" pos="1229" userDrawn="1">
          <p15:clr>
            <a:srgbClr val="A4A3A4"/>
          </p15:clr>
        </p15:guide>
        <p15:guide id="6" orient="horz" pos="1990" userDrawn="1">
          <p15:clr>
            <a:srgbClr val="A4A3A4"/>
          </p15:clr>
        </p15:guide>
        <p15:guide id="7" orient="horz" pos="176" userDrawn="1">
          <p15:clr>
            <a:srgbClr val="A4A3A4"/>
          </p15:clr>
        </p15:guide>
        <p15:guide id="8" orient="horz" pos="3358" userDrawn="1">
          <p15:clr>
            <a:srgbClr val="A4A3A4"/>
          </p15:clr>
        </p15:guide>
        <p15:guide id="9" orient="horz" pos="1111" userDrawn="1">
          <p15:clr>
            <a:srgbClr val="A4A3A4"/>
          </p15:clr>
        </p15:guide>
        <p15:guide id="10" orient="horz" pos="2442" userDrawn="1">
          <p15:clr>
            <a:srgbClr val="A4A3A4"/>
          </p15:clr>
        </p15:guide>
        <p15:guide id="11" orient="horz" pos="3183" userDrawn="1">
          <p15:clr>
            <a:srgbClr val="A4A3A4"/>
          </p15:clr>
        </p15:guide>
        <p15:guide id="12" pos="3120" userDrawn="1">
          <p15:clr>
            <a:srgbClr val="A4A3A4"/>
          </p15:clr>
        </p15:guide>
        <p15:guide id="13" pos="233" userDrawn="1">
          <p15:clr>
            <a:srgbClr val="A4A3A4"/>
          </p15:clr>
        </p15:guide>
        <p15:guide id="14" pos="18" userDrawn="1">
          <p15:clr>
            <a:srgbClr val="A4A3A4"/>
          </p15:clr>
        </p15:guide>
        <p15:guide id="15" pos="1426" userDrawn="1">
          <p15:clr>
            <a:srgbClr val="A4A3A4"/>
          </p15:clr>
        </p15:guide>
        <p15:guide id="16" pos="1861" userDrawn="1">
          <p15:clr>
            <a:srgbClr val="A4A3A4"/>
          </p15:clr>
        </p15:guide>
        <p15:guide id="17" pos="2782" userDrawn="1">
          <p15:clr>
            <a:srgbClr val="A4A3A4"/>
          </p15:clr>
        </p15:guide>
        <p15:guide id="18" pos="3304" userDrawn="1">
          <p15:clr>
            <a:srgbClr val="A4A3A4"/>
          </p15:clr>
        </p15:guide>
        <p15:guide id="19" pos="3857" userDrawn="1">
          <p15:clr>
            <a:srgbClr val="A4A3A4"/>
          </p15:clr>
        </p15:guide>
        <p15:guide id="20" pos="663" userDrawn="1">
          <p15:clr>
            <a:srgbClr val="A4A3A4"/>
          </p15:clr>
        </p15:guide>
        <p15:guide id="21" pos="2874" userDrawn="1">
          <p15:clr>
            <a:srgbClr val="A4A3A4"/>
          </p15:clr>
        </p15:guide>
        <p15:guide id="22" pos="1646" userDrawn="1">
          <p15:clr>
            <a:srgbClr val="A4A3A4"/>
          </p15:clr>
        </p15:guide>
        <p15:guide id="23" pos="167" userDrawn="1">
          <p15:clr>
            <a:srgbClr val="A4A3A4"/>
          </p15:clr>
        </p15:guide>
        <p15:guide id="24" pos="4551" userDrawn="1">
          <p15:clr>
            <a:srgbClr val="A4A3A4"/>
          </p15:clr>
        </p15:guide>
        <p15:guide id="25" pos="333" userDrawn="1">
          <p15:clr>
            <a:srgbClr val="A4A3A4"/>
          </p15:clr>
        </p15:guide>
        <p15:guide id="26" pos="531" userDrawn="1">
          <p15:clr>
            <a:srgbClr val="A4A3A4"/>
          </p15:clr>
        </p15:guide>
        <p15:guide id="27" pos="478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권현정" initials="권" lastIdx="6" clrIdx="0"/>
  <p:cmAuthor id="1" name="권현정" initials="kwon" lastIdx="6" clrIdx="1"/>
  <p:cmAuthor id="2" name="Registered User" initials="RU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FF"/>
    <a:srgbClr val="CCCCFF"/>
    <a:srgbClr val="FF66CC"/>
    <a:srgbClr val="00CC00"/>
    <a:srgbClr val="CC66FF"/>
    <a:srgbClr val="33CC33"/>
    <a:srgbClr val="3366FF"/>
    <a:srgbClr val="FF6904"/>
    <a:srgbClr val="9933FF"/>
    <a:srgbClr val="81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4850F18-5BC7-4550-A817-3464429B018A}">
  <a:tblStyle styleId="{64850F18-5BC7-4550-A817-3464429B018A}" styleName="Table_0">
    <a:wholeTbl>
      <a:tcTxStyle b="off" i="off">
        <a:schemeClr val="dk1"/>
      </a:tcTxStyle>
      <a:tcStyle>
        <a:tcBdr>
          <a:lef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FF3F9"/>
          </a:solidFill>
        </a:fill>
      </a:tcStyle>
    </a:wholeTbl>
    <a:band1H>
      <a:tcStyle>
        <a:tcBdr/>
        <a:fill>
          <a:solidFill>
            <a:srgbClr val="DBE5F1"/>
          </a:solidFill>
        </a:fill>
      </a:tcStyle>
    </a:band1H>
    <a:band1V>
      <a:tcStyle>
        <a:tcBdr/>
        <a:fill>
          <a:solidFill>
            <a:srgbClr val="DBE5F1"/>
          </a:solidFill>
        </a:fill>
      </a:tcStyle>
    </a:band1V>
    <a:lastCol>
      <a:tcTxStyle b="on" i="off"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schemeClr val="lt1"/>
      </a:tcTxStyle>
      <a:tcStyle>
        <a:tcBdr>
          <a:top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schemeClr val="lt1"/>
      </a:tcTxStyle>
      <a:tcStyle>
        <a:tcBdr>
          <a:bottom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89055" autoAdjust="0"/>
  </p:normalViewPr>
  <p:slideViewPr>
    <p:cSldViewPr snapToGrid="0" showGuides="1">
      <p:cViewPr>
        <p:scale>
          <a:sx n="100" d="100"/>
          <a:sy n="100" d="100"/>
        </p:scale>
        <p:origin x="1542" y="444"/>
      </p:cViewPr>
      <p:guideLst>
        <p:guide orient="horz" pos="4315"/>
        <p:guide orient="horz" pos="1848"/>
        <p:guide orient="horz" pos="2727"/>
        <p:guide orient="horz" pos="1905"/>
        <p:guide orient="horz" pos="1229"/>
        <p:guide orient="horz" pos="1990"/>
        <p:guide orient="horz" pos="176"/>
        <p:guide orient="horz" pos="3358"/>
        <p:guide orient="horz" pos="1111"/>
        <p:guide orient="horz" pos="2442"/>
        <p:guide orient="horz" pos="3183"/>
        <p:guide pos="3120"/>
        <p:guide pos="233"/>
        <p:guide pos="18"/>
        <p:guide pos="1426"/>
        <p:guide pos="1861"/>
        <p:guide pos="2782"/>
        <p:guide pos="3304"/>
        <p:guide pos="3857"/>
        <p:guide pos="663"/>
        <p:guide pos="2874"/>
        <p:guide pos="1646"/>
        <p:guide pos="167"/>
        <p:guide pos="4551"/>
        <p:guide pos="333"/>
        <p:guide pos="531"/>
        <p:guide pos="478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98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4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5.fntdata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1.fntdata"/><Relationship Id="rId10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104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2.fntdata"/><Relationship Id="rId105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2270" cy="4937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9869" y="0"/>
            <a:ext cx="2922270" cy="4937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24B790-CFF6-4EAB-9331-9A7867430A68}" type="datetimeFigureOut">
              <a:rPr lang="ko-KR" altLang="en-US" smtClean="0"/>
              <a:pPr/>
              <a:t>2016-08-24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380332"/>
            <a:ext cx="2922270" cy="4937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9869" y="9380332"/>
            <a:ext cx="2922270" cy="4937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084A9E-680B-4D69-A752-EB6F18F20B9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7091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698500" y="741363"/>
            <a:ext cx="5346700" cy="37020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74371" y="4691023"/>
            <a:ext cx="5394959" cy="444412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514434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8094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1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policy configuration : 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Distribution Layer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top-level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general policies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에게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빌드하는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동안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image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SDK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제공한다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예제에서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layer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Bitbake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RPM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IPK package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생성할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것인지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지시한다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1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 Configuration : 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BSP layer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machine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에게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환경설정을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제공한다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정보의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타입은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타겟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구조를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명시한다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1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Metadata : 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 layer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user-supplied recipe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patches, append file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포함한다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6836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1169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OpenEmbedded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이미지나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타켓을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만들기위한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빌드하기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source file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접근할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있어야</a:t>
            </a:r>
            <a:r>
              <a:rPr lang="en-US" altLang="ko-KR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합니다</a:t>
            </a:r>
            <a:r>
              <a:rPr lang="en-US" altLang="ko-KR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Bitbake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어디에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있든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개의치않고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SRC_URI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변수를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이용해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가리킨다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레서피는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가리키는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SRC_URI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변수를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가지고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있어야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한다</a:t>
            </a:r>
          </a:p>
          <a:p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장소에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있다면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DL_DIR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변수를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이용한다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8431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1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Upstream Project Releases</a:t>
            </a:r>
            <a:endParaRPr lang="en-US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archived file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어디든지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Upstream Project Releases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존재한다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파일들은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각각의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recipes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일치한다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예를들어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그림에서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busybox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dbus를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사용한다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Archive file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recipe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빌드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할수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released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될수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아키브파일</a:t>
            </a:r>
            <a:r>
              <a:rPr lang="ko-KR" alt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</a:t>
            </a:r>
            <a:r>
              <a:rPr lang="ko-KR" alt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압축한 파일</a:t>
            </a:r>
            <a:endParaRPr lang="en-US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1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 Project</a:t>
            </a:r>
            <a:endParaRPr lang="en-US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 project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유저가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제공하는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소프트웨어의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custom bit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bit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프로젝트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local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altLang="ko-KR" sz="11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 Control Managers(Optional)</a:t>
            </a:r>
            <a:endParaRPr lang="en-US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장소에서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소스파일을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얻어올수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SCM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Bitbake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do_fetch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task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SRC_URI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변수와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정해진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argument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clone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이나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check out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91580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1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Souce</a:t>
            </a:r>
            <a:r>
              <a:rPr lang="en-US" altLang="ko-KR" sz="11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Mirror(s)</a:t>
            </a:r>
            <a:endParaRPr lang="en-US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Pre-mirror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regular mirror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PREMIRRORS</a:t>
            </a:r>
            <a:r>
              <a:rPr lang="ko-KR" alt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Bitbake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소스에서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upstream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보기전에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pre-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mirror를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확인다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Pre-mirror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DL_DIR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변수에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정의되지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않은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디렉토리를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공유할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</a:t>
            </a:r>
            <a:r>
              <a:rPr lang="en-US" altLang="ko-KR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적절하다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Regular 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mirro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사이트에서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소스코드를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가져올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12804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OpenEmbedded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image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SDK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빌드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할때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build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디렉토리에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package feed area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얻는다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2624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 feeds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빌드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과정에서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단계를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중계한다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Bitbake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PACKAGE_CLASSES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변수에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정의된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타입의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Package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만들어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낸다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 feed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package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노이기전에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빌드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과정에서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insane class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output quality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입증한다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 feeds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tmp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/deploy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81488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19439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Recipe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빌드하는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번째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단계는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fetch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unpack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소스코드이다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Do_fetch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do_unpack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task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디렉토리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(build/)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소스파일을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fetch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하고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unpack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Unpacked source file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변수를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가리킨다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각각의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recipe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unpack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소스코드가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Build 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Drectory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공간을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갖고있다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84807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소스코드가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fetched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unpacked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Bitbake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patch file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위치시키거나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소스파일에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적용한다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5975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-D</a:t>
            </a:r>
            <a:r>
              <a:rPr lang="ko-KR" altLang="en-US" dirty="0" smtClean="0"/>
              <a:t>옵션으로 </a:t>
            </a:r>
            <a:r>
              <a:rPr lang="en-US" altLang="ko-KR" dirty="0" smtClean="0"/>
              <a:t>TEST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넣어줄때만</a:t>
            </a:r>
            <a:r>
              <a:rPr lang="ko-KR" altLang="en-US" dirty="0" smtClean="0"/>
              <a:t> </a:t>
            </a:r>
            <a:r>
              <a:rPr lang="en-US" altLang="ko-KR" dirty="0" smtClean="0"/>
              <a:t>Hello</a:t>
            </a:r>
            <a:r>
              <a:rPr lang="ko-KR" altLang="en-US" dirty="0" smtClean="0"/>
              <a:t>가 출력되고 </a:t>
            </a:r>
            <a:r>
              <a:rPr lang="ko-KR" altLang="en-US" dirty="0" err="1" smtClean="0"/>
              <a:t>그렇지않으면</a:t>
            </a:r>
            <a:r>
              <a:rPr lang="ko-KR" altLang="en-US" dirty="0" smtClean="0"/>
              <a:t> </a:t>
            </a:r>
            <a:r>
              <a:rPr lang="en-US" altLang="ko-KR" dirty="0" smtClean="0"/>
              <a:t>NONONO</a:t>
            </a:r>
            <a:r>
              <a:rPr lang="ko-KR" altLang="en-US" dirty="0" smtClean="0"/>
              <a:t>가 출력되는 코드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29265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do_patch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task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*.patch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*.diff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파일들을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기본적으로하는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patch file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해당되는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장소를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SRC_URI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recipe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처리한다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72238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 code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patch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후에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BitBake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소스코드를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설정이나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컴파일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task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실행한다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82986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Do_configure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태스크는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build-time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빌드하는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소프트웨어의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환경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옵션을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enabling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disabling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설정한다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Do_compile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configuration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되면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Bitbake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do_compile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테스크를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이용해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컴파일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B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디렉토리레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컴파일됨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Do_install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컴파일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 Bitbake 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do_install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태스크를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실행한다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태스크는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디렉토리로부터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복사하고</a:t>
            </a:r>
            <a:r>
              <a:rPr lang="en-US" altLang="ko-KR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변수에의해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가리켜진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홀딩된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장소에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노여진다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41482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컴파일과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설정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후에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분석하고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package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묶는다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00752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Do_package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Do_packagedata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태스크는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사용할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패케지나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파일들에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디렉토리에서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찾아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분석하기위해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결합한다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디버깅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심볼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페키지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공유라이브러리가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있는지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페키지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관계를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분석한다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Do_packagedata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분석한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메타데이타를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만든다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21865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패키지를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Package Feeds area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저장하고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묶은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후에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root filesystem image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생성한다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95876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생성은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몇몇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단계의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구성과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변수들을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의존하여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처리한다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Do_rootfs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task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설치를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피키지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목록을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만드는데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도움이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되는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변수들을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사용한다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Image_install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package feeds area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부터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설치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하기위한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페키지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설정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목록을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준다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IMAGE_FEATURES :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포함된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feature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명시한다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PACKAGE_CLASSES : Package Feeds area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페키지가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어디있는지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설명하고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사용하기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페키지를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명시</a:t>
            </a:r>
          </a:p>
          <a:p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IMAGE_LINGUAS :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인스톨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설정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PACKAGE_EXCLUDE :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설치하지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않는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페키지를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명시해준다</a:t>
            </a:r>
          </a:p>
          <a:p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생성하는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동안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빌드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post-installation script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실행한다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Optimization</a:t>
            </a:r>
            <a:r>
              <a:rPr lang="en-US" altLang="ko-KR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task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실행된다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mklibs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prelink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포함하여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처리한다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Mklibs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라이브러리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사이즈를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최적화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Prelink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공유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라이브러리의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동적링크를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최적화하여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실행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타임을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줄인다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 filesystem image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쓰여진것에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do_rootfs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태스크는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설치된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패키지와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라인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목록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출력하는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root filesystem image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</a:t>
            </a:r>
            <a:r>
              <a:rPr lang="en-US" altLang="ko-KR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같은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디렉토리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mainfest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file(.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mainfest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생성한다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Mainfest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testimage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class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사용하는데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유용하다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예를들어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tests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실행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할건지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안할건지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정의하는데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있어서</a:t>
            </a:r>
          </a:p>
          <a:p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생성의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부분에서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root filesystem image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압축하여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포한하고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처리한다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압축은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최적화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루틴을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적합한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root filesystem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만든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후에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이미지생성은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이미지파일을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설정한다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포맷은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IMAGE_FSTYPES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변수를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31975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오픈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임베디드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생산된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타겟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디바이스에서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부트하기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준비된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root filesystem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형식을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압축한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빌드한다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50075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tmp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/deploy/images/&lt;machine&gt;/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폴더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빌드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디렉토리에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쓰여진다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폴더는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타겟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디바이스에서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불러와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지기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포험한다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DEPLOY_DIR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변수는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depoly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디렉토리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(DEPLYO_DIR_IMAGE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변수를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가리키는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동안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가리킨다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84107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asdfasdf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7212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100" dirty="0" smtClean="0">
                <a:latin typeface="맑은 고딕" panose="020B0503020000020004" pitchFamily="50" charset="-127"/>
                <a:ea typeface="+mn-ea"/>
              </a:rPr>
              <a:t>-U</a:t>
            </a:r>
            <a:r>
              <a:rPr lang="en-US" altLang="ko-KR" sz="1100" baseline="0" dirty="0" smtClean="0">
                <a:latin typeface="맑은 고딕" panose="020B0503020000020004" pitchFamily="50" charset="-127"/>
                <a:ea typeface="+mn-ea"/>
              </a:rPr>
              <a:t> </a:t>
            </a:r>
            <a:r>
              <a:rPr lang="ko-KR" altLang="en-US" sz="1100" baseline="0" dirty="0" smtClean="0">
                <a:latin typeface="맑은 고딕" panose="020B0503020000020004" pitchFamily="50" charset="-127"/>
                <a:ea typeface="+mn-ea"/>
              </a:rPr>
              <a:t>옵션 </a:t>
            </a:r>
            <a:r>
              <a:rPr lang="en-US" altLang="ko-KR" sz="1100" baseline="0" dirty="0" smtClean="0">
                <a:latin typeface="맑은 고딕" panose="020B0503020000020004" pitchFamily="50" charset="-127"/>
                <a:ea typeface="+mn-ea"/>
              </a:rPr>
              <a:t>: </a:t>
            </a:r>
            <a:r>
              <a:rPr lang="en-US" altLang="ko-KR" sz="1100" dirty="0" smtClean="0">
                <a:latin typeface="맑은 고딕" panose="020B0503020000020004" pitchFamily="50" charset="-127"/>
                <a:ea typeface="+mn-ea"/>
              </a:rPr>
              <a:t>-D </a:t>
            </a:r>
            <a:r>
              <a:rPr lang="ko-KR" altLang="en-US" sz="1100" dirty="0" smtClean="0">
                <a:latin typeface="맑은 고딕" panose="020B0503020000020004" pitchFamily="50" charset="-127"/>
                <a:ea typeface="+mn-ea"/>
              </a:rPr>
              <a:t>옵션과</a:t>
            </a:r>
            <a:r>
              <a:rPr lang="en-US" altLang="ko-KR" sz="1100" dirty="0" smtClean="0">
                <a:latin typeface="맑은 고딕" panose="020B0503020000020004" pitchFamily="50" charset="-127"/>
                <a:ea typeface="+mn-ea"/>
              </a:rPr>
              <a:t> </a:t>
            </a:r>
            <a:r>
              <a:rPr lang="ko-KR" altLang="ko-KR" sz="1100" dirty="0" smtClean="0">
                <a:latin typeface="맑은 고딕" panose="020B0503020000020004" pitchFamily="50" charset="-127"/>
                <a:ea typeface="+mn-ea"/>
              </a:rPr>
              <a:t>반대로</a:t>
            </a:r>
            <a:r>
              <a:rPr lang="en-US" altLang="ko-KR" sz="1100" dirty="0" smtClean="0">
                <a:latin typeface="맑은 고딕" panose="020B0503020000020004" pitchFamily="50" charset="-127"/>
                <a:ea typeface="+mn-ea"/>
              </a:rPr>
              <a:t> </a:t>
            </a:r>
            <a:r>
              <a:rPr lang="ko-KR" altLang="ko-KR" sz="1100" dirty="0" smtClean="0">
                <a:latin typeface="맑은 고딕" panose="020B0503020000020004" pitchFamily="50" charset="-127"/>
                <a:ea typeface="+mn-ea"/>
              </a:rPr>
              <a:t>소스</a:t>
            </a:r>
            <a:r>
              <a:rPr lang="en-US" altLang="ko-KR" sz="1100" dirty="0" smtClean="0">
                <a:latin typeface="맑은 고딕" panose="020B0503020000020004" pitchFamily="50" charset="-127"/>
                <a:ea typeface="+mn-ea"/>
              </a:rPr>
              <a:t> </a:t>
            </a:r>
            <a:r>
              <a:rPr lang="ko-KR" altLang="ko-KR" sz="1100" dirty="0" smtClean="0">
                <a:latin typeface="맑은 고딕" panose="020B0503020000020004" pitchFamily="50" charset="-127"/>
                <a:ea typeface="+mn-ea"/>
              </a:rPr>
              <a:t>파일</a:t>
            </a:r>
            <a:r>
              <a:rPr lang="en-US" altLang="ko-KR" sz="1100" dirty="0" smtClean="0">
                <a:latin typeface="맑은 고딕" panose="020B0503020000020004" pitchFamily="50" charset="-127"/>
                <a:ea typeface="+mn-ea"/>
              </a:rPr>
              <a:t> </a:t>
            </a:r>
            <a:r>
              <a:rPr lang="ko-KR" altLang="ko-KR" sz="1100" dirty="0" smtClean="0">
                <a:latin typeface="맑은 고딕" panose="020B0503020000020004" pitchFamily="50" charset="-127"/>
                <a:ea typeface="+mn-ea"/>
              </a:rPr>
              <a:t>내에</a:t>
            </a:r>
            <a:r>
              <a:rPr lang="en-US" altLang="ko-KR" sz="1100" dirty="0" smtClean="0">
                <a:latin typeface="맑은 고딕" panose="020B0503020000020004" pitchFamily="50" charset="-127"/>
                <a:ea typeface="+mn-ea"/>
              </a:rPr>
              <a:t> #</a:t>
            </a:r>
            <a:r>
              <a:rPr lang="en-US" altLang="ko-KR" sz="1100" dirty="0" err="1" smtClean="0">
                <a:latin typeface="맑은 고딕" panose="020B0503020000020004" pitchFamily="50" charset="-127"/>
                <a:ea typeface="+mn-ea"/>
              </a:rPr>
              <a:t>undef</a:t>
            </a:r>
            <a:r>
              <a:rPr lang="en-US" altLang="ko-KR" sz="1100" dirty="0" smtClean="0">
                <a:latin typeface="맑은 고딕" panose="020B0503020000020004" pitchFamily="50" charset="-127"/>
                <a:ea typeface="+mn-ea"/>
              </a:rPr>
              <a:t>[</a:t>
            </a:r>
            <a:r>
              <a:rPr lang="ko-KR" altLang="ko-KR" sz="1100" dirty="0" smtClean="0">
                <a:latin typeface="맑은 고딕" panose="020B0503020000020004" pitchFamily="50" charset="-127"/>
                <a:ea typeface="+mn-ea"/>
              </a:rPr>
              <a:t>매크로</a:t>
            </a:r>
            <a:r>
              <a:rPr lang="en-US" altLang="ko-KR" sz="1100" dirty="0" smtClean="0">
                <a:latin typeface="맑은 고딕" panose="020B0503020000020004" pitchFamily="50" charset="-127"/>
                <a:ea typeface="+mn-ea"/>
              </a:rPr>
              <a:t>] [</a:t>
            </a:r>
            <a:r>
              <a:rPr lang="ko-KR" altLang="ko-KR" sz="1100" dirty="0" smtClean="0">
                <a:latin typeface="맑은 고딕" panose="020B0503020000020004" pitchFamily="50" charset="-127"/>
                <a:ea typeface="+mn-ea"/>
              </a:rPr>
              <a:t>매크로</a:t>
            </a:r>
            <a:r>
              <a:rPr lang="en-US" altLang="ko-KR" sz="1100" dirty="0" smtClean="0">
                <a:latin typeface="맑은 고딕" panose="020B0503020000020004" pitchFamily="50" charset="-127"/>
                <a:ea typeface="+mn-ea"/>
              </a:rPr>
              <a:t> </a:t>
            </a:r>
            <a:r>
              <a:rPr lang="ko-KR" altLang="ko-KR" sz="1100" dirty="0" smtClean="0">
                <a:latin typeface="맑은 고딕" panose="020B0503020000020004" pitchFamily="50" charset="-127"/>
                <a:ea typeface="+mn-ea"/>
              </a:rPr>
              <a:t>값</a:t>
            </a:r>
            <a:r>
              <a:rPr lang="en-US" altLang="ko-KR" sz="1100" dirty="0" smtClean="0">
                <a:latin typeface="맑은 고딕" panose="020B0503020000020004" pitchFamily="50" charset="-127"/>
                <a:ea typeface="+mn-ea"/>
              </a:rPr>
              <a:t>] </a:t>
            </a:r>
            <a:r>
              <a:rPr lang="ko-KR" altLang="ko-KR" sz="1100" dirty="0" smtClean="0">
                <a:latin typeface="맑은 고딕" panose="020B0503020000020004" pitchFamily="50" charset="-127"/>
                <a:ea typeface="+mn-ea"/>
              </a:rPr>
              <a:t>옵션을</a:t>
            </a:r>
            <a:r>
              <a:rPr lang="en-US" altLang="ko-KR" sz="1100" dirty="0" smtClean="0">
                <a:latin typeface="맑은 고딕" panose="020B0503020000020004" pitchFamily="50" charset="-127"/>
                <a:ea typeface="+mn-ea"/>
              </a:rPr>
              <a:t> </a:t>
            </a:r>
            <a:r>
              <a:rPr lang="ko-KR" altLang="ko-KR" sz="1100" dirty="0" smtClean="0">
                <a:latin typeface="맑은 고딕" panose="020B0503020000020004" pitchFamily="50" charset="-127"/>
                <a:ea typeface="+mn-ea"/>
              </a:rPr>
              <a:t>추가한</a:t>
            </a:r>
            <a:r>
              <a:rPr lang="en-US" altLang="ko-KR" sz="1100" dirty="0" smtClean="0">
                <a:latin typeface="맑은 고딕" panose="020B0503020000020004" pitchFamily="50" charset="-127"/>
                <a:ea typeface="+mn-ea"/>
              </a:rPr>
              <a:t> </a:t>
            </a:r>
            <a:r>
              <a:rPr lang="ko-KR" altLang="ko-KR" sz="1100" dirty="0" smtClean="0">
                <a:latin typeface="맑은 고딕" panose="020B0503020000020004" pitchFamily="50" charset="-127"/>
                <a:ea typeface="+mn-ea"/>
              </a:rPr>
              <a:t>것과</a:t>
            </a:r>
            <a:r>
              <a:rPr lang="en-US" altLang="ko-KR" sz="1100" dirty="0" smtClean="0">
                <a:latin typeface="맑은 고딕" panose="020B0503020000020004" pitchFamily="50" charset="-127"/>
                <a:ea typeface="+mn-ea"/>
              </a:rPr>
              <a:t> </a:t>
            </a:r>
            <a:r>
              <a:rPr lang="ko-KR" altLang="ko-KR" sz="1100" dirty="0" smtClean="0">
                <a:latin typeface="맑은 고딕" panose="020B0503020000020004" pitchFamily="50" charset="-127"/>
                <a:ea typeface="+mn-ea"/>
              </a:rPr>
              <a:t>동일</a:t>
            </a:r>
            <a:endParaRPr lang="en-US" altLang="ko-KR" sz="1100" dirty="0" smtClean="0">
              <a:latin typeface="맑은 고딕" panose="020B0503020000020004" pitchFamily="50" charset="-127"/>
              <a:ea typeface="+mn-ea"/>
            </a:endParaRPr>
          </a:p>
          <a:p>
            <a:endParaRPr lang="en-US" altLang="ko-KR" sz="1100" dirty="0" smtClean="0">
              <a:latin typeface="맑은 고딕" panose="020B0503020000020004" pitchFamily="50" charset="-127"/>
              <a:ea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 smtClean="0">
                <a:latin typeface="맑은 고딕" panose="020B0503020000020004" pitchFamily="50" charset="-127"/>
                <a:ea typeface="+mn-ea"/>
              </a:rPr>
              <a:t>-</a:t>
            </a:r>
            <a:r>
              <a:rPr lang="en-US" altLang="ko-KR" sz="1100" dirty="0" err="1" smtClean="0">
                <a:latin typeface="맑은 고딕" panose="020B0503020000020004" pitchFamily="50" charset="-127"/>
                <a:ea typeface="+mn-ea"/>
              </a:rPr>
              <a:t>nostdinc</a:t>
            </a:r>
            <a:r>
              <a:rPr lang="en-US" altLang="ko-KR" sz="1100" dirty="0" smtClean="0">
                <a:latin typeface="맑은 고딕" panose="020B0503020000020004" pitchFamily="50" charset="-127"/>
                <a:ea typeface="+mn-ea"/>
              </a:rPr>
              <a:t> </a:t>
            </a:r>
            <a:r>
              <a:rPr lang="ko-KR" altLang="ko-KR" sz="1100" dirty="0" smtClean="0">
                <a:latin typeface="맑은 고딕" panose="020B0503020000020004" pitchFamily="50" charset="-127"/>
                <a:ea typeface="+mn-ea"/>
              </a:rPr>
              <a:t>옵션</a:t>
            </a:r>
            <a:r>
              <a:rPr lang="en-US" altLang="ko-KR" sz="1100" dirty="0" smtClean="0">
                <a:latin typeface="맑은 고딕" panose="020B0503020000020004" pitchFamily="50" charset="-127"/>
                <a:ea typeface="+mn-ea"/>
              </a:rPr>
              <a:t> : </a:t>
            </a:r>
            <a:r>
              <a:rPr lang="ko-KR" altLang="ko-KR" sz="1100" dirty="0" smtClean="0">
                <a:latin typeface="맑은 고딕" panose="020B0503020000020004" pitchFamily="50" charset="-127"/>
                <a:ea typeface="+mn-ea"/>
              </a:rPr>
              <a:t>디폴트</a:t>
            </a:r>
            <a:r>
              <a:rPr lang="en-US" altLang="ko-KR" sz="1100" dirty="0" smtClean="0">
                <a:latin typeface="맑은 고딕" panose="020B0503020000020004" pitchFamily="50" charset="-127"/>
                <a:ea typeface="+mn-ea"/>
              </a:rPr>
              <a:t> include </a:t>
            </a:r>
            <a:r>
              <a:rPr lang="ko-KR" altLang="ko-KR" sz="1100" dirty="0" err="1" smtClean="0">
                <a:latin typeface="맑은 고딕" panose="020B0503020000020004" pitchFamily="50" charset="-127"/>
                <a:ea typeface="+mn-ea"/>
              </a:rPr>
              <a:t>디렉토리</a:t>
            </a:r>
            <a:r>
              <a:rPr lang="en-US" altLang="ko-KR" sz="1100" dirty="0" smtClean="0">
                <a:latin typeface="맑은 고딕" panose="020B0503020000020004" pitchFamily="50" charset="-127"/>
                <a:ea typeface="+mn-ea"/>
              </a:rPr>
              <a:t>(</a:t>
            </a:r>
            <a:r>
              <a:rPr lang="en-US" altLang="ko-KR" sz="1100" dirty="0" err="1" smtClean="0">
                <a:latin typeface="맑은 고딕" panose="020B0503020000020004" pitchFamily="50" charset="-127"/>
                <a:ea typeface="+mn-ea"/>
              </a:rPr>
              <a:t>usr</a:t>
            </a:r>
            <a:r>
              <a:rPr lang="en-US" altLang="ko-KR" sz="1100" dirty="0" smtClean="0">
                <a:latin typeface="맑은 고딕" panose="020B0503020000020004" pitchFamily="50" charset="-127"/>
                <a:ea typeface="+mn-ea"/>
              </a:rPr>
              <a:t>/include)</a:t>
            </a:r>
            <a:r>
              <a:rPr lang="ko-KR" altLang="ko-KR" sz="1100" dirty="0" smtClean="0">
                <a:latin typeface="맑은 고딕" panose="020B0503020000020004" pitchFamily="50" charset="-127"/>
                <a:ea typeface="+mn-ea"/>
              </a:rPr>
              <a:t>에서</a:t>
            </a:r>
            <a:r>
              <a:rPr lang="en-US" altLang="ko-KR" sz="1100" dirty="0" smtClean="0">
                <a:latin typeface="맑은 고딕" panose="020B0503020000020004" pitchFamily="50" charset="-127"/>
                <a:ea typeface="+mn-ea"/>
              </a:rPr>
              <a:t> </a:t>
            </a:r>
            <a:r>
              <a:rPr lang="ko-KR" altLang="ko-KR" sz="1100" dirty="0" smtClean="0">
                <a:latin typeface="맑은 고딕" panose="020B0503020000020004" pitchFamily="50" charset="-127"/>
                <a:ea typeface="+mn-ea"/>
              </a:rPr>
              <a:t>헤더</a:t>
            </a:r>
            <a:r>
              <a:rPr lang="en-US" altLang="ko-KR" sz="1100" dirty="0" smtClean="0">
                <a:latin typeface="맑은 고딕" panose="020B0503020000020004" pitchFamily="50" charset="-127"/>
                <a:ea typeface="+mn-ea"/>
              </a:rPr>
              <a:t> </a:t>
            </a:r>
            <a:r>
              <a:rPr lang="ko-KR" altLang="ko-KR" sz="1100" dirty="0" smtClean="0">
                <a:latin typeface="맑은 고딕" panose="020B0503020000020004" pitchFamily="50" charset="-127"/>
                <a:ea typeface="+mn-ea"/>
              </a:rPr>
              <a:t>파일을</a:t>
            </a:r>
            <a:r>
              <a:rPr lang="en-US" altLang="ko-KR" sz="1100" dirty="0" smtClean="0">
                <a:latin typeface="맑은 고딕" panose="020B0503020000020004" pitchFamily="50" charset="-127"/>
                <a:ea typeface="+mn-ea"/>
              </a:rPr>
              <a:t> </a:t>
            </a:r>
            <a:r>
              <a:rPr lang="ko-KR" altLang="ko-KR" sz="1100" dirty="0" smtClean="0">
                <a:latin typeface="맑은 고딕" panose="020B0503020000020004" pitchFamily="50" charset="-127"/>
                <a:ea typeface="+mn-ea"/>
              </a:rPr>
              <a:t>탐색하지</a:t>
            </a:r>
            <a:r>
              <a:rPr lang="en-US" altLang="ko-KR" sz="1100" dirty="0" smtClean="0">
                <a:latin typeface="맑은 고딕" panose="020B0503020000020004" pitchFamily="50" charset="-127"/>
                <a:ea typeface="+mn-ea"/>
              </a:rPr>
              <a:t> </a:t>
            </a:r>
            <a:r>
              <a:rPr lang="ko-KR" altLang="ko-KR" sz="1100" dirty="0" smtClean="0">
                <a:latin typeface="맑은 고딕" panose="020B0503020000020004" pitchFamily="50" charset="-127"/>
                <a:ea typeface="+mn-ea"/>
              </a:rPr>
              <a:t>않고</a:t>
            </a:r>
            <a:r>
              <a:rPr lang="en-US" altLang="ko-KR" sz="1100" dirty="0" smtClean="0">
                <a:latin typeface="맑은 고딕" panose="020B0503020000020004" pitchFamily="50" charset="-127"/>
                <a:ea typeface="+mn-ea"/>
              </a:rPr>
              <a:t>, -I </a:t>
            </a:r>
            <a:r>
              <a:rPr lang="ko-KR" altLang="ko-KR" sz="1100" dirty="0" smtClean="0">
                <a:latin typeface="맑은 고딕" panose="020B0503020000020004" pitchFamily="50" charset="-127"/>
                <a:ea typeface="+mn-ea"/>
              </a:rPr>
              <a:t>옵션으로</a:t>
            </a:r>
            <a:r>
              <a:rPr lang="en-US" altLang="ko-KR" sz="1100" dirty="0" smtClean="0">
                <a:latin typeface="맑은 고딕" panose="020B0503020000020004" pitchFamily="50" charset="-127"/>
                <a:ea typeface="+mn-ea"/>
              </a:rPr>
              <a:t> </a:t>
            </a:r>
            <a:r>
              <a:rPr lang="ko-KR" altLang="ko-KR" sz="1100" dirty="0" smtClean="0">
                <a:latin typeface="맑은 고딕" panose="020B0503020000020004" pitchFamily="50" charset="-127"/>
                <a:ea typeface="+mn-ea"/>
              </a:rPr>
              <a:t>추가한</a:t>
            </a:r>
            <a:r>
              <a:rPr lang="en-US" altLang="ko-KR" sz="1100" dirty="0" smtClean="0">
                <a:latin typeface="맑은 고딕" panose="020B0503020000020004" pitchFamily="50" charset="-127"/>
                <a:ea typeface="+mn-ea"/>
              </a:rPr>
              <a:t> </a:t>
            </a:r>
            <a:r>
              <a:rPr lang="ko-KR" altLang="ko-KR" sz="1100" dirty="0" err="1" smtClean="0">
                <a:latin typeface="맑은 고딕" panose="020B0503020000020004" pitchFamily="50" charset="-127"/>
                <a:ea typeface="+mn-ea"/>
              </a:rPr>
              <a:t>디렉토리에서만</a:t>
            </a:r>
            <a:r>
              <a:rPr lang="en-US" altLang="ko-KR" sz="1100" dirty="0" smtClean="0">
                <a:latin typeface="맑은 고딕" panose="020B0503020000020004" pitchFamily="50" charset="-127"/>
                <a:ea typeface="+mn-ea"/>
              </a:rPr>
              <a:t> </a:t>
            </a:r>
            <a:r>
              <a:rPr lang="ko-KR" altLang="ko-KR" sz="1100" dirty="0" smtClean="0">
                <a:latin typeface="맑은 고딕" panose="020B0503020000020004" pitchFamily="50" charset="-127"/>
                <a:ea typeface="+mn-ea"/>
              </a:rPr>
              <a:t>헤더</a:t>
            </a:r>
            <a:r>
              <a:rPr lang="en-US" altLang="ko-KR" sz="1100" dirty="0" smtClean="0">
                <a:latin typeface="맑은 고딕" panose="020B0503020000020004" pitchFamily="50" charset="-127"/>
                <a:ea typeface="+mn-ea"/>
              </a:rPr>
              <a:t> </a:t>
            </a:r>
            <a:r>
              <a:rPr lang="ko-KR" altLang="ko-KR" sz="1100" dirty="0" smtClean="0">
                <a:latin typeface="맑은 고딕" panose="020B0503020000020004" pitchFamily="50" charset="-127"/>
                <a:ea typeface="+mn-ea"/>
              </a:rPr>
              <a:t>파일을</a:t>
            </a:r>
            <a:r>
              <a:rPr lang="en-US" altLang="ko-KR" sz="1100" dirty="0" smtClean="0">
                <a:latin typeface="맑은 고딕" panose="020B0503020000020004" pitchFamily="50" charset="-127"/>
                <a:ea typeface="+mn-ea"/>
              </a:rPr>
              <a:t> </a:t>
            </a:r>
            <a:r>
              <a:rPr lang="ko-KR" altLang="ko-KR" sz="1100" dirty="0" smtClean="0">
                <a:latin typeface="맑은 고딕" panose="020B0503020000020004" pitchFamily="50" charset="-127"/>
                <a:ea typeface="+mn-ea"/>
              </a:rPr>
              <a:t>찾는다</a:t>
            </a:r>
            <a:r>
              <a:rPr lang="en-US" altLang="ko-KR" sz="1100" dirty="0" smtClean="0">
                <a:latin typeface="맑은 고딕" panose="020B0503020000020004" pitchFamily="50" charset="-127"/>
                <a:ea typeface="+mn-ea"/>
              </a:rPr>
              <a:t>.</a:t>
            </a:r>
            <a:endParaRPr lang="ko-KR" altLang="ko-KR" sz="1100" dirty="0" smtClean="0">
              <a:latin typeface="맑은 고딕" panose="020B0503020000020004" pitchFamily="50" charset="-127"/>
              <a:ea typeface="+mn-ea"/>
            </a:endParaRPr>
          </a:p>
          <a:p>
            <a:endParaRPr lang="ko-KR" altLang="ko-KR" sz="1100" dirty="0">
              <a:latin typeface="맑은 고딕" panose="020B0503020000020004" pitchFamily="50" charset="-127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413200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asdfasdf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68025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Poky 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bitbake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하기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새로만든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60379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Bitbake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실행하면서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meta-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hdlc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recipe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hdlc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포함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되도록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맨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아래에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23209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bitbake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example //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새로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만든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 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bitbake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22257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bitbake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core-image-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sato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//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넣기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96781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runqemu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qemux86 core-image-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sato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//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새로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만든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qemux86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실행</a:t>
            </a:r>
          </a:p>
          <a:p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Helloworld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입력했을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Hello World!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찍히는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모습</a:t>
            </a:r>
          </a:p>
          <a:p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12930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Recipe file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hdlc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소스파일들을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넣어준다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94796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.bb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수정</a:t>
            </a:r>
            <a:endParaRPr lang="en-US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넣으면</a:t>
            </a:r>
          </a:p>
          <a:p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usr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/bin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생성된다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7645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생성하고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qemu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실행</a:t>
            </a:r>
            <a:endParaRPr lang="ko-KR" altLang="ko-K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41157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asdfasdf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5272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 sz="1100" dirty="0">
              <a:latin typeface="맑은 고딕" panose="020B0503020000020004" pitchFamily="50" charset="-127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933736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/home/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june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/poky/meta/recipes-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sato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만들어서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example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그대로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추가했다</a:t>
            </a:r>
          </a:p>
          <a:p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Makefile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CC=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gcc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오류를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발생할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있기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때문에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지웠다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Core-image-sato.bb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example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인스톨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한다고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추가해준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후</a:t>
            </a:r>
          </a:p>
          <a:p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Bitbake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잘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된다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ko-K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12152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do_package_qa() {</a:t>
            </a:r>
          </a:p>
          <a:p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: </a:t>
            </a:r>
          </a:p>
          <a:p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추가해서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qa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아무일도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안하고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넘어가게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해준다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03548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42348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asdfasdf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37628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1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12958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asdfasdf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930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asdfasdf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09532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Socket</a:t>
            </a:r>
            <a:r>
              <a:rPr lang="ko-KR" altLang="en-US" dirty="0" smtClean="0"/>
              <a:t>을 생성하기 위해 </a:t>
            </a:r>
            <a:r>
              <a:rPr lang="en-US" altLang="ko-KR" dirty="0" smtClean="0"/>
              <a:t>TCP/IP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SOCK_STRREAM</a:t>
            </a:r>
            <a:r>
              <a:rPr lang="ko-KR" altLang="en-US" dirty="0" smtClean="0"/>
              <a:t>을 사용</a:t>
            </a:r>
            <a:r>
              <a:rPr lang="en-US" altLang="ko-KR" dirty="0" smtClean="0"/>
              <a:t>. IPv4</a:t>
            </a:r>
            <a:r>
              <a:rPr lang="ko-KR" altLang="en-US" dirty="0" smtClean="0"/>
              <a:t>를 이용하기 위해 </a:t>
            </a:r>
            <a:r>
              <a:rPr lang="en-US" altLang="ko-KR" dirty="0" smtClean="0"/>
              <a:t>PF_INET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프로토콜은 </a:t>
            </a:r>
            <a:r>
              <a:rPr lang="en-US" altLang="ko-KR" dirty="0" smtClean="0"/>
              <a:t>socket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디폴드</a:t>
            </a:r>
            <a:r>
              <a:rPr lang="ko-KR" altLang="en-US" dirty="0" smtClean="0"/>
              <a:t> 값을 사용하기 때문에 </a:t>
            </a:r>
            <a:r>
              <a:rPr lang="en-US" altLang="ko-KR" dirty="0" smtClean="0"/>
              <a:t>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27602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asdfasdf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33425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Bind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함수를 이용하여 </a:t>
            </a:r>
            <a:r>
              <a:rPr lang="en-US" altLang="ko-KR" baseline="0" dirty="0" err="1" smtClean="0"/>
              <a:t>socke</a:t>
            </a:r>
            <a:r>
              <a:rPr lang="ko-KR" altLang="en-US" baseline="0" dirty="0" smtClean="0"/>
              <a:t>에 </a:t>
            </a:r>
            <a:r>
              <a:rPr lang="en-US" altLang="ko-KR" baseline="0" dirty="0" smtClean="0"/>
              <a:t>server </a:t>
            </a:r>
            <a:r>
              <a:rPr lang="en-US" altLang="ko-KR" baseline="0" dirty="0" err="1" smtClean="0"/>
              <a:t>socke</a:t>
            </a:r>
            <a:r>
              <a:rPr lang="ko-KR" altLang="en-US" baseline="0" dirty="0" smtClean="0"/>
              <a:t>에 필요한 정보를 할당하고 </a:t>
            </a:r>
            <a:r>
              <a:rPr lang="ko-KR" altLang="en-US" baseline="0" dirty="0" err="1" smtClean="0"/>
              <a:t>커널에</a:t>
            </a:r>
            <a:r>
              <a:rPr lang="ko-KR" altLang="en-US" baseline="0" dirty="0" smtClean="0"/>
              <a:t> 등록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만들어진 </a:t>
            </a:r>
            <a:r>
              <a:rPr lang="en-US" altLang="ko-KR" sz="11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server_socket</a:t>
            </a:r>
            <a:r>
              <a:rPr lang="ko-KR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은 단지 </a:t>
            </a:r>
            <a:r>
              <a:rPr lang="en-US" altLang="ko-KR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socket </a:t>
            </a:r>
            <a:r>
              <a:rPr lang="ko-KR" alt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디스크립터일</a:t>
            </a:r>
            <a:r>
              <a:rPr lang="ko-KR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뿐입니다</a:t>
            </a:r>
            <a:r>
              <a:rPr lang="en-US" altLang="ko-KR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en-US" altLang="ko-KR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socket</a:t>
            </a:r>
            <a:r>
              <a:rPr lang="ko-KR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주소를 할당하고 </a:t>
            </a:r>
            <a:r>
              <a:rPr lang="en-US" altLang="ko-KR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 </a:t>
            </a:r>
            <a:r>
              <a:rPr lang="ko-KR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번호를 할당해서 </a:t>
            </a:r>
            <a:r>
              <a:rPr lang="ko-KR" alt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커널에</a:t>
            </a:r>
            <a:r>
              <a:rPr lang="ko-KR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등록해야 합니다</a:t>
            </a:r>
            <a:r>
              <a:rPr lang="en-US" altLang="ko-KR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커널에</a:t>
            </a:r>
            <a:r>
              <a:rPr lang="ko-KR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등록해야 다른 시스템과 통신할 수 있는 상태가 됩니다</a:t>
            </a:r>
            <a:r>
              <a:rPr lang="en-US" altLang="ko-KR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 말하자면 </a:t>
            </a:r>
            <a:r>
              <a:rPr lang="ko-KR" alt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커널이</a:t>
            </a:r>
            <a:r>
              <a:rPr lang="ko-KR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socket </a:t>
            </a:r>
            <a:r>
              <a:rPr lang="ko-KR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이용하여 외부로부터의 자료를 수신할 수 있게 됩니다</a:t>
            </a:r>
            <a:r>
              <a:rPr lang="en-US" altLang="ko-KR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socket</a:t>
            </a:r>
            <a:r>
              <a:rPr lang="ko-KR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주소와 </a:t>
            </a:r>
            <a:r>
              <a:rPr lang="en-US" altLang="ko-KR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 </a:t>
            </a:r>
            <a:r>
              <a:rPr lang="ko-KR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할당하기 위해 </a:t>
            </a:r>
            <a:r>
              <a:rPr lang="en-US" altLang="ko-KR" sz="11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sockaddr_in</a:t>
            </a:r>
            <a:r>
              <a:rPr lang="ko-KR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구조체를 이용합니다</a:t>
            </a:r>
            <a:r>
              <a:rPr lang="en-US" altLang="ko-KR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1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htonl</a:t>
            </a:r>
            <a:r>
              <a:rPr lang="en-US" altLang="ko-KR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 </a:t>
            </a:r>
            <a:r>
              <a:rPr lang="en-US" altLang="ko-KR" sz="11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INADDR_ANY</a:t>
            </a:r>
            <a:r>
              <a:rPr lang="en-US" altLang="ko-KR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주소를 지정해 주는 것으로 </a:t>
            </a:r>
            <a:r>
              <a:rPr lang="en-US" altLang="ko-KR" sz="11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inet_addr</a:t>
            </a:r>
            <a:r>
              <a:rPr lang="en-US" altLang="ko-KR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"</a:t>
            </a:r>
            <a:r>
              <a:rPr lang="ko-KR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 시스템의 </a:t>
            </a:r>
            <a:r>
              <a:rPr lang="en-US" altLang="ko-KR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 ")</a:t>
            </a:r>
            <a:r>
              <a:rPr lang="ko-KR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로도 지정할 수 있습니다</a:t>
            </a:r>
            <a:r>
              <a:rPr lang="en-US" altLang="ko-KR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그러나 프로그램이 실행되는 시스템 마다 </a:t>
            </a:r>
            <a:r>
              <a:rPr lang="en-US" altLang="ko-KR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 </a:t>
            </a:r>
            <a:r>
              <a:rPr lang="ko-KR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다를 것이므로 주소 지정을 고정 </a:t>
            </a:r>
            <a:r>
              <a:rPr lang="en-US" altLang="ko-KR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ko-KR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하지 않고 </a:t>
            </a:r>
            <a:r>
              <a:rPr lang="en-US" altLang="ko-KR" sz="11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htonl</a:t>
            </a:r>
            <a:r>
              <a:rPr lang="en-US" altLang="ko-KR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 </a:t>
            </a:r>
            <a:r>
              <a:rPr lang="en-US" altLang="ko-KR" sz="11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INADDR_ANY</a:t>
            </a:r>
            <a:r>
              <a:rPr lang="en-US" altLang="ko-KR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사용하는 것이 편리합니다</a:t>
            </a:r>
            <a:r>
              <a:rPr lang="en-US" altLang="ko-KR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0242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 smtClean="0">
                <a:latin typeface="맑은 고딕" panose="020B0503020000020004" pitchFamily="50" charset="-127"/>
                <a:ea typeface="+mn-ea"/>
              </a:rPr>
              <a:t>컴파일러 환경에 대해 정확이 알고자 조사한 내용입니다</a:t>
            </a:r>
            <a:r>
              <a:rPr lang="en-US" altLang="ko-KR" sz="1100" dirty="0" smtClean="0">
                <a:latin typeface="맑은 고딕" panose="020B0503020000020004" pitchFamily="50" charset="-127"/>
                <a:ea typeface="+mn-ea"/>
              </a:rPr>
              <a:t>.</a:t>
            </a:r>
          </a:p>
          <a:p>
            <a:endParaRPr lang="en-US" altLang="ko-KR" sz="1100" dirty="0" smtClean="0">
              <a:latin typeface="맑은 고딕" panose="020B0503020000020004" pitchFamily="50" charset="-127"/>
              <a:ea typeface="+mn-ea"/>
            </a:endParaRPr>
          </a:p>
          <a:p>
            <a:r>
              <a:rPr lang="ko-KR" altLang="en-US" sz="1100" dirty="0" smtClean="0">
                <a:latin typeface="맑은 고딕" panose="020B0503020000020004" pitchFamily="50" charset="-127"/>
                <a:ea typeface="+mn-ea"/>
              </a:rPr>
              <a:t>자유 소프트웨어 </a:t>
            </a:r>
            <a:r>
              <a:rPr lang="en-US" altLang="ko-KR" sz="1100" dirty="0" smtClean="0">
                <a:latin typeface="맑은 고딕" panose="020B0503020000020004" pitchFamily="50" charset="-127"/>
                <a:ea typeface="+mn-ea"/>
              </a:rPr>
              <a:t>: </a:t>
            </a:r>
            <a:r>
              <a:rPr lang="ko-KR" altLang="en-US" sz="1100" dirty="0" smtClean="0">
                <a:latin typeface="맑은 고딕" panose="020B0503020000020004" pitchFamily="50" charset="-127"/>
                <a:ea typeface="+mn-ea"/>
              </a:rPr>
              <a:t>어떤 목적이든 원하든 대로 프로그램을 실행</a:t>
            </a:r>
            <a:r>
              <a:rPr lang="en-US" altLang="ko-KR" sz="1100" dirty="0" smtClean="0">
                <a:latin typeface="맑은 고딕" panose="020B0503020000020004" pitchFamily="50" charset="-127"/>
                <a:ea typeface="+mn-ea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+mn-ea"/>
              </a:rPr>
              <a:t>무료 또는 유로로 프로그램 복제물을 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+mn-ea"/>
              </a:rPr>
              <a:t>재배포할</a:t>
            </a:r>
            <a:r>
              <a:rPr lang="ko-KR" altLang="en-US" sz="1100" dirty="0" smtClean="0">
                <a:latin typeface="맑은 고딕" panose="020B0503020000020004" pitchFamily="50" charset="-127"/>
                <a:ea typeface="+mn-ea"/>
              </a:rPr>
              <a:t> 자유</a:t>
            </a:r>
            <a:r>
              <a:rPr lang="en-US" altLang="ko-KR" sz="1100" dirty="0" smtClean="0">
                <a:latin typeface="맑은 고딕" panose="020B0503020000020004" pitchFamily="50" charset="-127"/>
                <a:ea typeface="+mn-ea"/>
              </a:rPr>
              <a:t>,</a:t>
            </a:r>
            <a:r>
              <a:rPr lang="en-US" altLang="ko-KR" sz="1100" baseline="0" dirty="0" smtClean="0">
                <a:latin typeface="맑은 고딕" panose="020B0503020000020004" pitchFamily="50" charset="-127"/>
                <a:ea typeface="+mn-ea"/>
              </a:rPr>
              <a:t> </a:t>
            </a:r>
            <a:r>
              <a:rPr lang="ko-KR" altLang="en-US" sz="1100" baseline="0" dirty="0" smtClean="0">
                <a:latin typeface="맑은 고딕" panose="020B0503020000020004" pitchFamily="50" charset="-127"/>
                <a:ea typeface="+mn-ea"/>
              </a:rPr>
              <a:t>필요에 따라 프로그램을 개작할 자유</a:t>
            </a:r>
            <a:endParaRPr lang="ko-KR" altLang="ko-KR" sz="1100" dirty="0">
              <a:latin typeface="맑은 고딕" panose="020B0503020000020004" pitchFamily="50" charset="-127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09273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asdfasdf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2376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Listen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함수로 클라이언트 접속 요청을 확인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Backlog </a:t>
            </a:r>
            <a:r>
              <a:rPr lang="ko-KR" altLang="en-US" baseline="0" dirty="0" smtClean="0"/>
              <a:t>는 연결을 기다리는 클라이언트 최대수 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너무 많이 지정하면 </a:t>
            </a:r>
            <a:r>
              <a:rPr lang="en-US" altLang="ko-KR" baseline="0" dirty="0" smtClean="0"/>
              <a:t>kernel </a:t>
            </a:r>
            <a:r>
              <a:rPr lang="ko-KR" altLang="en-US" baseline="0" dirty="0" smtClean="0"/>
              <a:t>자원이 많이 소비되므로 보통 </a:t>
            </a:r>
            <a:r>
              <a:rPr lang="en-US" altLang="ko-KR" baseline="0" dirty="0" smtClean="0"/>
              <a:t>5</a:t>
            </a:r>
            <a:r>
              <a:rPr lang="ko-KR" altLang="en-US" baseline="0" dirty="0" smtClean="0"/>
              <a:t>를 지정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57867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asdfasdf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15532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클라이언트 접속 요청에 따라 </a:t>
            </a:r>
            <a:r>
              <a:rPr lang="en-US" altLang="ko-KR" dirty="0" smtClean="0"/>
              <a:t>accept</a:t>
            </a:r>
            <a:r>
              <a:rPr lang="ko-KR" altLang="en-US" dirty="0" smtClean="0"/>
              <a:t>로 접속을 허락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accept()</a:t>
            </a:r>
            <a:r>
              <a:rPr lang="ko-KR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접속 요청을 허락하게 되면 클라이언트와 통신을 하기 위해서 </a:t>
            </a:r>
            <a:r>
              <a:rPr lang="ko-KR" alt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커널이</a:t>
            </a:r>
            <a:r>
              <a:rPr lang="ko-KR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자동으로 소켓을 생성합니다</a:t>
            </a:r>
            <a:r>
              <a:rPr lang="en-US" altLang="ko-KR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소켓을 </a:t>
            </a:r>
            <a:r>
              <a:rPr lang="en-US" altLang="ko-KR" sz="11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 socket</a:t>
            </a:r>
            <a:r>
              <a:rPr lang="ko-KR" alt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지정했습니다</a:t>
            </a:r>
            <a:r>
              <a:rPr lang="en-US" altLang="ko-KR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 socket </a:t>
            </a:r>
            <a:r>
              <a:rPr lang="ko-KR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정보를 구하기 위해 변수를 선언합니다</a:t>
            </a:r>
            <a:r>
              <a:rPr lang="en-US" altLang="ko-KR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 </a:t>
            </a:r>
            <a:r>
              <a:rPr lang="ko-KR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</a:t>
            </a:r>
            <a:r>
              <a:rPr lang="en-US" altLang="ko-KR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 </a:t>
            </a:r>
            <a:r>
              <a:rPr lang="ko-KR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 크기를 대입합니다</a:t>
            </a:r>
            <a:r>
              <a:rPr lang="en-US" altLang="ko-KR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90134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asdfasdf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025214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</a:t>
            </a:r>
            <a:r>
              <a:rPr lang="en-US" altLang="ko-KR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 socket</a:t>
            </a:r>
            <a:r>
              <a:rPr lang="ko-KR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까지 만들어 졌으므로 </a:t>
            </a:r>
            <a:r>
              <a:rPr lang="en-US" altLang="ko-KR" sz="11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</a:t>
            </a:r>
            <a:r>
              <a:rPr lang="en-US" altLang="ko-KR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(), </a:t>
            </a:r>
            <a:r>
              <a:rPr lang="en-US" altLang="ko-KR" sz="11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write</a:t>
            </a:r>
            <a:r>
              <a:rPr lang="en-US" altLang="ko-KR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</a:t>
            </a:r>
            <a:r>
              <a:rPr lang="ko-KR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함수를 이용하여 자료를 송수신 할 수 있습니다</a:t>
            </a:r>
            <a:r>
              <a:rPr lang="en-US" altLang="ko-KR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altLang="ko-KR" sz="11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</a:t>
            </a:r>
            <a:r>
              <a:rPr lang="en-US" altLang="ko-KR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</a:t>
            </a:r>
            <a:r>
              <a:rPr lang="ko-KR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함수를 이용하여 클라이언트로부터 전송되어 오는 자료를 읽어 들입니다</a:t>
            </a:r>
            <a:r>
              <a:rPr lang="en-US" altLang="ko-KR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Read() </a:t>
            </a:r>
            <a:r>
              <a:rPr lang="ko-KR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클라이언트로부터 전송된 자료를 읽어 들입니다</a:t>
            </a:r>
            <a:r>
              <a:rPr lang="en-US" altLang="ko-KR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만일 클라이언트로부터 전송된 자료가 없다면 송신할 때 까지 대기하게 됩니다</a:t>
            </a:r>
            <a:r>
              <a:rPr lang="en-US" altLang="ko-KR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ko-KR" dirty="0" smtClean="0"/>
          </a:p>
          <a:p>
            <a:r>
              <a:rPr lang="ko-KR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1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wirte</a:t>
            </a:r>
            <a:r>
              <a:rPr lang="en-US" altLang="ko-KR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</a:t>
            </a:r>
            <a:r>
              <a:rPr lang="ko-KR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함수를 이용하여 클라이언트도 데이터를 전송합니다</a:t>
            </a:r>
            <a:r>
              <a:rPr lang="en-US" altLang="ko-KR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수신된 데이터의 길이를 구하여 전송 데이터를 준비합니다</a:t>
            </a:r>
            <a:endParaRPr lang="en-US" altLang="ko-KR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1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write</a:t>
            </a:r>
            <a:r>
              <a:rPr lang="en-US" altLang="ko-KR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</a:t>
            </a:r>
            <a:r>
              <a:rPr lang="ko-KR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클라이언트로 자료를 송신합니다</a:t>
            </a:r>
            <a:r>
              <a:rPr lang="en-US" altLang="ko-KR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 </a:t>
            </a:r>
            <a:r>
              <a:rPr lang="ko-KR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넣는 이유는 문자열의 끝임을 알려주기 위해 넣어준다</a:t>
            </a:r>
            <a:r>
              <a:rPr lang="en-US" altLang="ko-KR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작업이 완료되면 </a:t>
            </a:r>
            <a:r>
              <a:rPr lang="en-US" altLang="ko-KR" sz="11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close</a:t>
            </a:r>
            <a:r>
              <a:rPr lang="en-US" altLang="ko-KR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</a:t>
            </a:r>
            <a:r>
              <a:rPr lang="ko-KR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</a:t>
            </a:r>
            <a:r>
              <a:rPr lang="en-US" altLang="ko-KR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 socket </a:t>
            </a:r>
            <a:r>
              <a:rPr lang="ko-KR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소멸 시켜 데이터 통신을 종료합니다</a:t>
            </a:r>
            <a:r>
              <a:rPr lang="en-US" altLang="ko-KR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927479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asdfasdf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257169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asdfasdf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102836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1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socket</a:t>
            </a:r>
            <a:r>
              <a:rPr lang="en-US" altLang="ko-KR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</a:t>
            </a:r>
            <a:r>
              <a:rPr lang="ko-KR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이용하여 소켓을 먼저 생성합니다</a:t>
            </a:r>
            <a:r>
              <a:rPr lang="en-US" altLang="ko-KR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452197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8340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 sz="1100" dirty="0">
              <a:latin typeface="맑은 고딕" panose="020B0503020000020004" pitchFamily="50" charset="-127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890773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1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</a:t>
            </a:r>
            <a:r>
              <a:rPr lang="en-US" altLang="ko-KR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ko-KR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이용하여 서버로 접속을 시도합니다</a:t>
            </a:r>
            <a:r>
              <a:rPr lang="en-US" altLang="ko-KR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endParaRPr lang="en-US" altLang="ko-KR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 정보에 서버의 주소와 포트번호를 지정하고</a:t>
            </a:r>
          </a:p>
          <a:p>
            <a:r>
              <a:rPr lang="ko-KR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서버와의 연결을 시도합니다</a:t>
            </a:r>
            <a:r>
              <a:rPr lang="en-US" altLang="ko-KR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예제에서는 시스템 자기를 </a:t>
            </a:r>
            <a:r>
              <a:rPr lang="ko-KR" alt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가르키는</a:t>
            </a:r>
            <a:r>
              <a:rPr lang="ko-KR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IP, 127.0.0.1 </a:t>
            </a:r>
            <a:r>
              <a:rPr lang="ko-KR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사용했습니다</a:t>
            </a:r>
            <a:r>
              <a:rPr lang="en-US" altLang="ko-KR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149567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asdfasdf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560178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접속에 성공하면 데이터를 전송합니다</a:t>
            </a:r>
            <a:r>
              <a:rPr lang="en-US" altLang="ko-KR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자료를 수신하고 화면에 출력합니다</a:t>
            </a:r>
            <a:r>
              <a:rPr lang="en-US" altLang="ko-KR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socket </a:t>
            </a:r>
            <a:r>
              <a:rPr lang="ko-KR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소멸하여 통신 작업을 완료합니다</a:t>
            </a:r>
            <a:r>
              <a:rPr lang="en-US" altLang="ko-KR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1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275341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1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229207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1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59153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1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752220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1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536094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CDT</a:t>
            </a:r>
            <a:r>
              <a:rPr lang="ko-KR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란 </a:t>
            </a:r>
            <a:r>
              <a:rPr lang="en-US" altLang="ko-KR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C/C++ Development Toolkit</a:t>
            </a:r>
            <a:r>
              <a:rPr lang="en-US" altLang="ko-KR" sz="11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약자</a:t>
            </a:r>
            <a:endParaRPr lang="en-US" altLang="ko-KR" sz="11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1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Migw</a:t>
            </a:r>
            <a:r>
              <a:rPr lang="ko-KR" alt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이용해 </a:t>
            </a:r>
            <a:r>
              <a:rPr lang="en-US" altLang="ko-KR" sz="11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cdt</a:t>
            </a:r>
            <a:r>
              <a:rPr lang="ko-KR" alt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컴파일 하기 때문에 </a:t>
            </a:r>
            <a:r>
              <a:rPr lang="ko-KR" altLang="en-US" sz="11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우분투에서</a:t>
            </a:r>
            <a:r>
              <a:rPr lang="ko-KR" alt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사용하던 </a:t>
            </a:r>
            <a:r>
              <a:rPr lang="en-US" altLang="ko-KR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sys/socket</a:t>
            </a:r>
            <a:r>
              <a:rPr lang="ko-KR" alt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함수는</a:t>
            </a:r>
            <a:r>
              <a:rPr lang="en-US" altLang="ko-KR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사용할 수 없습니다</a:t>
            </a:r>
            <a:r>
              <a:rPr lang="en-US" altLang="ko-KR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</a:t>
            </a:r>
            <a:r>
              <a:rPr lang="en-US" altLang="ko-KR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</a:t>
            </a:r>
            <a:r>
              <a:rPr lang="ko-KR" alt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함수를 이용하여 </a:t>
            </a:r>
            <a:r>
              <a:rPr lang="en-US" altLang="ko-KR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socket </a:t>
            </a:r>
            <a:r>
              <a:rPr lang="ko-KR" alt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통신을 했습니다</a:t>
            </a:r>
            <a:r>
              <a:rPr lang="en-US" altLang="ko-KR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대부분 비슷한 구조를 갖고 있기 때문에 바뀐 점은 많지 않습니다</a:t>
            </a:r>
            <a:r>
              <a:rPr lang="en-US" altLang="ko-KR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1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Eclipse CDT</a:t>
            </a:r>
            <a:r>
              <a:rPr lang="ko-KR" alt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en-US" altLang="ko-KR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win32_socket</a:t>
            </a:r>
            <a:r>
              <a:rPr lang="ko-KR" alt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사용하기 위해 라이브러리를 추가해야 합니다</a:t>
            </a:r>
            <a:r>
              <a:rPr lang="en-US" altLang="ko-KR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6693720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1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1336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1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2470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검정색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</a:t>
            </a:r>
          </a:p>
          <a:p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Configuration :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빌드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과정에서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제어할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Metadata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Metadata layers : 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sorftware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machine , distro Metadata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제공하는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다양한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 Files : upstream release, local projects, and SCMs</a:t>
            </a:r>
          </a:p>
          <a:p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파란색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(Build System) : 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bitbake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과정</a:t>
            </a:r>
          </a:p>
          <a:p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BitBake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feches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가져오기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source -&gt; 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pathch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적용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컴파일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완성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 package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분석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 tests package , generates images, generates cross-development tools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만듦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초록색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(Package Feed)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나중에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imgae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SDK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구조에서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사용될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output package(RPM, DEB or IPK)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포함하는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디렉토리들은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build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생상된다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Feed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runtime package management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가능하다면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runtime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device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존재하는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image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확정하거나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업데이트가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가능하는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의미나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웹서버를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사용하여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공유하거나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복사할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**rpm(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redhat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package manager) : package build process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제어하기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custom package toll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rpm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single 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specfile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packaging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결합하고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Makefile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룰로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확장된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매크로를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제공</a:t>
            </a:r>
          </a:p>
          <a:p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**DEB(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debian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package manager) : package build process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제어를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makfile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DEB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각각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가지고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명시된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목적이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packaging-related file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포함하는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분리된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sub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디렉토리를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사용한다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Makefile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룰에서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사용할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shell script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제공한다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**.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ipk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open </a:t>
            </a:r>
            <a:r>
              <a:rPr lang="ko-KR" altLang="en-US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임베디드에서</a:t>
            </a:r>
            <a:r>
              <a:rPr lang="ko-KR" alt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사용하는 </a:t>
            </a:r>
            <a:r>
              <a:rPr lang="ko-KR" altLang="en-US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페키지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빨간색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</a:t>
            </a:r>
          </a:p>
          <a:p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 : image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과정에서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생산된다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 Development 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sdk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image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Bitbake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마찬가지로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생산하는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Cross-development tools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373823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Ubuntu</a:t>
            </a:r>
            <a:r>
              <a:rPr lang="ko-KR" alt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en-US" altLang="ko-KR" sz="11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</a:t>
            </a:r>
            <a:r>
              <a:rPr lang="ko-KR" alt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통신하는 것이기 때문에 주소를 </a:t>
            </a:r>
            <a:r>
              <a:rPr lang="en-US" altLang="ko-KR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127.0.0.1</a:t>
            </a:r>
            <a:r>
              <a:rPr lang="ko-KR" alt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내부 시스템 주소가인 </a:t>
            </a:r>
            <a:r>
              <a:rPr lang="en-US" altLang="ko-KR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 </a:t>
            </a:r>
            <a:r>
              <a:rPr lang="en-US" altLang="ko-KR" sz="11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ko-KR" alt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주소를 입력해주고 포트번호를 맞춰줍니다</a:t>
            </a:r>
            <a:r>
              <a:rPr lang="en-US" altLang="ko-KR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041120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Eclipse</a:t>
            </a:r>
            <a:r>
              <a:rPr lang="ko-KR" alt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에서도 포트번호를 맞춰준 후 </a:t>
            </a:r>
            <a:r>
              <a:rPr lang="en-US" altLang="ko-KR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Ubuntu </a:t>
            </a:r>
            <a:r>
              <a:rPr lang="ko-KR" alt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방화벽을 풀고 실행해 주면</a:t>
            </a:r>
            <a:endParaRPr lang="en-US" altLang="ko-KR" sz="11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823718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Ubuntu</a:t>
            </a:r>
            <a:r>
              <a:rPr lang="ko-KR" alt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파일을 </a:t>
            </a:r>
            <a:r>
              <a:rPr lang="en-US" altLang="ko-KR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encoding</a:t>
            </a:r>
            <a:r>
              <a:rPr lang="ko-KR" alt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해서 전송하면 </a:t>
            </a:r>
            <a:r>
              <a:rPr lang="en-US" altLang="ko-KR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</a:t>
            </a:r>
            <a:r>
              <a:rPr lang="ko-KR" alt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받아 </a:t>
            </a:r>
            <a:r>
              <a:rPr lang="en-US" altLang="ko-KR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decoding</a:t>
            </a:r>
            <a:r>
              <a:rPr lang="ko-KR" alt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하는 모습입니다</a:t>
            </a:r>
            <a:r>
              <a:rPr lang="en-US" altLang="ko-KR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서로 통신되는 것을 확인할 수 있습니다</a:t>
            </a:r>
            <a:r>
              <a:rPr lang="en-US" altLang="ko-KR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546657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GDB가 정상 실행되면 터미널의 프롬프트가 (gdb)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바뀌게 된다.</a:t>
            </a:r>
            <a:endParaRPr lang="en-US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 명령어는 GDB가 프로그램을 실행시켜 이상이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발생했을때의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파일과 지점을 출력해준다.</a:t>
            </a:r>
          </a:p>
          <a:p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관련 함수 또는 변수에 담긴 값을 출력하여 오류수정에 많은 도움을 준다. </a:t>
            </a:r>
          </a:p>
          <a:p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오류 지점에 도달하기 전 과정을 확인하기 위해서는 다음 명령어를 이용하면 된다.</a:t>
            </a:r>
          </a:p>
          <a:p>
            <a:endParaRPr lang="en-US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</a:t>
            </a:r>
            <a:r>
              <a:rPr lang="en-US" altLang="ko-KR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trace</a:t>
            </a:r>
          </a:p>
          <a:p>
            <a:endParaRPr lang="en-US" altLang="ko-KR" sz="11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100" dirty="0" smtClean="0">
                <a:latin typeface="맑은 고딕" panose="020B0503020000020004" pitchFamily="50" charset="-127"/>
                <a:ea typeface="+mn-ea"/>
              </a:rPr>
              <a:t>(gdb) condition [N] </a:t>
            </a:r>
            <a:r>
              <a:rPr lang="en-US" altLang="ko-KR" sz="1100" dirty="0" err="1" smtClean="0">
                <a:latin typeface="맑은 고딕" panose="020B0503020000020004" pitchFamily="50" charset="-127"/>
                <a:ea typeface="+mn-ea"/>
              </a:rPr>
              <a:t>var</a:t>
            </a:r>
            <a:r>
              <a:rPr lang="en-US" altLang="ko-KR" sz="1100" dirty="0" smtClean="0">
                <a:latin typeface="맑은 고딕" panose="020B0503020000020004" pitchFamily="50" charset="-127"/>
                <a:ea typeface="+mn-ea"/>
              </a:rPr>
              <a:t> == 0 </a:t>
            </a:r>
            <a:r>
              <a:rPr lang="ko-KR" altLang="ko-KR" sz="1100" dirty="0" smtClean="0">
                <a:latin typeface="맑은 고딕" panose="020B0503020000020004" pitchFamily="50" charset="-127"/>
                <a:ea typeface="+mn-ea"/>
              </a:rPr>
              <a:t> </a:t>
            </a:r>
            <a:r>
              <a:rPr lang="en-US" altLang="ko-KR" sz="1100" dirty="0" smtClean="0">
                <a:latin typeface="맑은 고딕" panose="020B0503020000020004" pitchFamily="50" charset="-127"/>
                <a:ea typeface="+mn-ea"/>
              </a:rPr>
              <a:t> //</a:t>
            </a:r>
            <a:r>
              <a:rPr lang="en-US" altLang="ko-KR" sz="1100" dirty="0" err="1" smtClean="0">
                <a:latin typeface="맑은 고딕" panose="020B0503020000020004" pitchFamily="50" charset="-127"/>
                <a:ea typeface="+mn-ea"/>
              </a:rPr>
              <a:t>var</a:t>
            </a:r>
            <a:r>
              <a:rPr lang="ko-KR" altLang="ko-KR" sz="1100" dirty="0" smtClean="0">
                <a:latin typeface="맑은 고딕" panose="020B0503020000020004" pitchFamily="50" charset="-127"/>
                <a:ea typeface="+mn-ea"/>
              </a:rPr>
              <a:t>변수가</a:t>
            </a:r>
            <a:r>
              <a:rPr lang="en-US" altLang="ko-KR" sz="1100" dirty="0" smtClean="0">
                <a:latin typeface="맑은 고딕" panose="020B0503020000020004" pitchFamily="50" charset="-127"/>
                <a:ea typeface="+mn-ea"/>
              </a:rPr>
              <a:t> 0</a:t>
            </a:r>
            <a:r>
              <a:rPr lang="ko-KR" altLang="ko-KR" sz="1100" dirty="0" err="1" smtClean="0">
                <a:latin typeface="맑은 고딕" panose="020B0503020000020004" pitchFamily="50" charset="-127"/>
                <a:ea typeface="+mn-ea"/>
              </a:rPr>
              <a:t>일때</a:t>
            </a:r>
            <a:r>
              <a:rPr lang="en-US" altLang="ko-KR" sz="1100" dirty="0" smtClean="0">
                <a:latin typeface="맑은 고딕" panose="020B0503020000020004" pitchFamily="50" charset="-127"/>
                <a:ea typeface="+mn-ea"/>
              </a:rPr>
              <a:t> N</a:t>
            </a:r>
            <a:r>
              <a:rPr lang="ko-KR" altLang="ko-KR" sz="1100" dirty="0" smtClean="0">
                <a:latin typeface="맑은 고딕" panose="020B0503020000020004" pitchFamily="50" charset="-127"/>
                <a:ea typeface="+mn-ea"/>
              </a:rPr>
              <a:t>번</a:t>
            </a:r>
            <a:r>
              <a:rPr lang="en-US" altLang="ko-KR" sz="1100" dirty="0" smtClean="0">
                <a:latin typeface="맑은 고딕" panose="020B0503020000020004" pitchFamily="50" charset="-127"/>
                <a:ea typeface="+mn-ea"/>
              </a:rPr>
              <a:t> </a:t>
            </a:r>
            <a:r>
              <a:rPr lang="ko-KR" altLang="ko-KR" sz="1100" dirty="0" smtClean="0">
                <a:latin typeface="맑은 고딕" panose="020B0503020000020004" pitchFamily="50" charset="-127"/>
                <a:ea typeface="+mn-ea"/>
              </a:rPr>
              <a:t>브레이크포인트</a:t>
            </a:r>
            <a:r>
              <a:rPr lang="en-US" altLang="ko-KR" sz="1100" dirty="0" smtClean="0">
                <a:latin typeface="맑은 고딕" panose="020B0503020000020004" pitchFamily="50" charset="-127"/>
                <a:ea typeface="+mn-ea"/>
              </a:rPr>
              <a:t> </a:t>
            </a:r>
            <a:r>
              <a:rPr lang="ko-KR" altLang="ko-KR" sz="1100" dirty="0" smtClean="0">
                <a:latin typeface="맑은 고딕" panose="020B0503020000020004" pitchFamily="50" charset="-127"/>
                <a:ea typeface="+mn-ea"/>
              </a:rPr>
              <a:t>동작</a:t>
            </a:r>
          </a:p>
          <a:p>
            <a:endParaRPr lang="en-US" altLang="ko-KR" sz="11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1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1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131931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GDB가 정상 실행되면 터미널의 프롬프트가 (gdb)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바뀌게 된다.</a:t>
            </a:r>
            <a:endParaRPr lang="en-US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 명령어는 GDB가 프로그램을 실행시켜 이상이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발생했을때의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파일과 지점을 출력해준다.</a:t>
            </a:r>
          </a:p>
          <a:p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관련 함수 또는 변수에 담긴 값을 출력하여 오류수정에 많은 도움을 준다. </a:t>
            </a:r>
          </a:p>
          <a:p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오류 지점에 도달하기 전 과정을 확인하기 위해서는 다음 명령어를 이용하면 된다.</a:t>
            </a:r>
          </a:p>
          <a:p>
            <a:endParaRPr lang="en-US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</a:t>
            </a:r>
            <a:r>
              <a:rPr lang="en-US" altLang="ko-KR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trace</a:t>
            </a:r>
          </a:p>
          <a:p>
            <a:endParaRPr lang="en-US" altLang="ko-KR" sz="11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100" dirty="0" smtClean="0">
                <a:latin typeface="맑은 고딕" panose="020B0503020000020004" pitchFamily="50" charset="-127"/>
                <a:ea typeface="+mn-ea"/>
              </a:rPr>
              <a:t>(gdb) condition [N] </a:t>
            </a:r>
            <a:r>
              <a:rPr lang="en-US" altLang="ko-KR" sz="1100" dirty="0" err="1" smtClean="0">
                <a:latin typeface="맑은 고딕" panose="020B0503020000020004" pitchFamily="50" charset="-127"/>
                <a:ea typeface="+mn-ea"/>
              </a:rPr>
              <a:t>var</a:t>
            </a:r>
            <a:r>
              <a:rPr lang="en-US" altLang="ko-KR" sz="1100" dirty="0" smtClean="0">
                <a:latin typeface="맑은 고딕" panose="020B0503020000020004" pitchFamily="50" charset="-127"/>
                <a:ea typeface="+mn-ea"/>
              </a:rPr>
              <a:t> == 0 </a:t>
            </a:r>
            <a:r>
              <a:rPr lang="ko-KR" altLang="ko-KR" sz="1100" dirty="0" smtClean="0">
                <a:latin typeface="맑은 고딕" panose="020B0503020000020004" pitchFamily="50" charset="-127"/>
                <a:ea typeface="+mn-ea"/>
              </a:rPr>
              <a:t> </a:t>
            </a:r>
            <a:r>
              <a:rPr lang="en-US" altLang="ko-KR" sz="1100" dirty="0" smtClean="0">
                <a:latin typeface="맑은 고딕" panose="020B0503020000020004" pitchFamily="50" charset="-127"/>
                <a:ea typeface="+mn-ea"/>
              </a:rPr>
              <a:t> //</a:t>
            </a:r>
            <a:r>
              <a:rPr lang="en-US" altLang="ko-KR" sz="1100" dirty="0" err="1" smtClean="0">
                <a:latin typeface="맑은 고딕" panose="020B0503020000020004" pitchFamily="50" charset="-127"/>
                <a:ea typeface="+mn-ea"/>
              </a:rPr>
              <a:t>var</a:t>
            </a:r>
            <a:r>
              <a:rPr lang="ko-KR" altLang="ko-KR" sz="1100" dirty="0" smtClean="0">
                <a:latin typeface="맑은 고딕" panose="020B0503020000020004" pitchFamily="50" charset="-127"/>
                <a:ea typeface="+mn-ea"/>
              </a:rPr>
              <a:t>변수가</a:t>
            </a:r>
            <a:r>
              <a:rPr lang="en-US" altLang="ko-KR" sz="1100" dirty="0" smtClean="0">
                <a:latin typeface="맑은 고딕" panose="020B0503020000020004" pitchFamily="50" charset="-127"/>
                <a:ea typeface="+mn-ea"/>
              </a:rPr>
              <a:t> 0</a:t>
            </a:r>
            <a:r>
              <a:rPr lang="ko-KR" altLang="ko-KR" sz="1100" dirty="0" err="1" smtClean="0">
                <a:latin typeface="맑은 고딕" panose="020B0503020000020004" pitchFamily="50" charset="-127"/>
                <a:ea typeface="+mn-ea"/>
              </a:rPr>
              <a:t>일때</a:t>
            </a:r>
            <a:r>
              <a:rPr lang="en-US" altLang="ko-KR" sz="1100" dirty="0" smtClean="0">
                <a:latin typeface="맑은 고딕" panose="020B0503020000020004" pitchFamily="50" charset="-127"/>
                <a:ea typeface="+mn-ea"/>
              </a:rPr>
              <a:t> N</a:t>
            </a:r>
            <a:r>
              <a:rPr lang="ko-KR" altLang="ko-KR" sz="1100" dirty="0" smtClean="0">
                <a:latin typeface="맑은 고딕" panose="020B0503020000020004" pitchFamily="50" charset="-127"/>
                <a:ea typeface="+mn-ea"/>
              </a:rPr>
              <a:t>번</a:t>
            </a:r>
            <a:r>
              <a:rPr lang="en-US" altLang="ko-KR" sz="1100" dirty="0" smtClean="0">
                <a:latin typeface="맑은 고딕" panose="020B0503020000020004" pitchFamily="50" charset="-127"/>
                <a:ea typeface="+mn-ea"/>
              </a:rPr>
              <a:t> </a:t>
            </a:r>
            <a:r>
              <a:rPr lang="ko-KR" altLang="ko-KR" sz="1100" dirty="0" smtClean="0">
                <a:latin typeface="맑은 고딕" panose="020B0503020000020004" pitchFamily="50" charset="-127"/>
                <a:ea typeface="+mn-ea"/>
              </a:rPr>
              <a:t>브레이크포인트</a:t>
            </a:r>
            <a:r>
              <a:rPr lang="en-US" altLang="ko-KR" sz="1100" dirty="0" smtClean="0">
                <a:latin typeface="맑은 고딕" panose="020B0503020000020004" pitchFamily="50" charset="-127"/>
                <a:ea typeface="+mn-ea"/>
              </a:rPr>
              <a:t> </a:t>
            </a:r>
            <a:r>
              <a:rPr lang="ko-KR" altLang="ko-KR" sz="1100" dirty="0" smtClean="0">
                <a:latin typeface="맑은 고딕" panose="020B0503020000020004" pitchFamily="50" charset="-127"/>
                <a:ea typeface="+mn-ea"/>
              </a:rPr>
              <a:t>동작</a:t>
            </a:r>
          </a:p>
          <a:p>
            <a:endParaRPr lang="en-US" altLang="ko-KR" sz="11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 명령어는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한행씩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동작하도록 한다. next 명령어와는 함수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호출시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다른 결과를 보인다.</a:t>
            </a:r>
            <a:endParaRPr lang="en-US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1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(gdb) finish</a:t>
            </a:r>
            <a:r>
              <a:rPr lang="en-US" altLang="ko-KR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함수의 남은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부부을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수행하지 않고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빠져나오기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위해서는 return 명령어를 사용한다.</a:t>
            </a:r>
          </a:p>
          <a:p>
            <a:endParaRPr lang="en-US" altLang="ko-KR" sz="11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</a:t>
            </a:r>
            <a:r>
              <a:rPr lang="ko-KR" alt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이용하면 레지스터 구조체 </a:t>
            </a:r>
            <a:r>
              <a:rPr lang="ko-KR" altLang="en-US" sz="11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주소값</a:t>
            </a:r>
            <a:r>
              <a:rPr lang="ko-KR" alt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특정 함수의 변수 확인</a:t>
            </a:r>
            <a:endParaRPr lang="en-US" altLang="ko-KR" sz="11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905472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1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801609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1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5797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3724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configuration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빌드를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정의하는데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도움된다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환경설정을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다운로드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소스나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빌드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특징을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저장하는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image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빌드하기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target architecture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Bitbake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에게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말해줄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다시말해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bitbake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하기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만든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이용할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bblayers.conf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local.conf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이용해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bitbake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빌드할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있도록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기본변수와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무엇을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알려준다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Bitbake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전제척으로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무엇을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정의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 smtClean="0"/>
          </a:p>
          <a:p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Bitbake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빌드를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완성하기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기본적인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환경설정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필요하다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*.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파일이다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디렉토리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example file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필요하다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Poky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example file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환경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빌드할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환경설정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만들기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기본으로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사용된다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.(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i.e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oe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-build-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scripts/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oe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-setup-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builddir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script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$TEMPLATECONF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변수를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샘플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환경설정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파일의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설명하기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변수를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사용한다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Local.conf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환경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빌드를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정의하기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기본변수를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제공한다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그림에서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환경설정은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local.conf.sample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만들었다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Bblayers.conf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빌드동안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무엇을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하는지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Bitbake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에게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알려준다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기본적으로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빌드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시스템에서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필요한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최소한의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포함하는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목록이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layers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새로운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만들었을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bblayers.conf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파일에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새로만든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포함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해주어야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7521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bg>
      <p:bgPr>
        <a:gradFill>
          <a:gsLst>
            <a:gs pos="15000">
              <a:schemeClr val="bg1">
                <a:lumMod val="75000"/>
              </a:schemeClr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792000" y="6264000"/>
            <a:ext cx="4043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#1402, ACE High-end Tower 6</a:t>
            </a:r>
            <a:r>
              <a:rPr lang="en-US" altLang="ko-KR" sz="800" baseline="30000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</a:t>
            </a:r>
            <a:r>
              <a:rPr lang="en-US" altLang="ko-KR" sz="800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60-25, </a:t>
            </a:r>
            <a:r>
              <a:rPr lang="en-US" altLang="ko-KR" sz="800" dirty="0" err="1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Gasan</a:t>
            </a:r>
            <a:r>
              <a:rPr lang="en-US" altLang="ko-KR" sz="800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-dong, </a:t>
            </a:r>
            <a:r>
              <a:rPr lang="en-US" altLang="ko-KR" sz="800" dirty="0" err="1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Geumcheon-gu</a:t>
            </a:r>
            <a:r>
              <a:rPr lang="en-US" altLang="ko-KR" sz="800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Seoul, Korea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Copyright© </a:t>
            </a:r>
            <a:r>
              <a:rPr lang="en-US" altLang="ko-KR" sz="800" dirty="0" err="1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Wizardlab</a:t>
            </a:r>
            <a:r>
              <a:rPr lang="en-US" altLang="ko-KR" sz="8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Co., Ltd. All Right Reserved </a:t>
            </a:r>
            <a:endParaRPr lang="ko-KR" altLang="en-US" sz="80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792000" y="1440000"/>
            <a:ext cx="337143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100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 make it possible whatever you think.</a:t>
            </a:r>
          </a:p>
          <a:p>
            <a:pPr>
              <a:lnSpc>
                <a:spcPct val="200000"/>
              </a:lnSpc>
            </a:pPr>
            <a:r>
              <a:rPr lang="en-US" altLang="ko-KR" sz="1100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Foremost Digital Experience Consulting Company</a:t>
            </a:r>
          </a:p>
          <a:p>
            <a:pPr>
              <a:lnSpc>
                <a:spcPct val="200000"/>
              </a:lnSpc>
            </a:pPr>
            <a:r>
              <a:rPr lang="en-US" altLang="ko-KR" sz="1100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www.wizardlab.co.kr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4680000" y="1080000"/>
            <a:ext cx="4680000" cy="46800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 userDrawn="1"/>
        </p:nvSpPr>
        <p:spPr>
          <a:xfrm rot="900000">
            <a:off x="4680000" y="1080000"/>
            <a:ext cx="4680000" cy="46800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 rot="1800000">
            <a:off x="4680000" y="1080000"/>
            <a:ext cx="4680000" cy="46800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6"/>
          <p:cNvSpPr/>
          <p:nvPr userDrawn="1"/>
        </p:nvSpPr>
        <p:spPr>
          <a:xfrm rot="2700000">
            <a:off x="4680000" y="1080000"/>
            <a:ext cx="4680000" cy="46800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/>
          <p:cNvSpPr/>
          <p:nvPr userDrawn="1"/>
        </p:nvSpPr>
        <p:spPr>
          <a:xfrm rot="3600000">
            <a:off x="4680000" y="1080000"/>
            <a:ext cx="4680000" cy="46800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/>
          <p:nvPr userDrawn="1"/>
        </p:nvSpPr>
        <p:spPr>
          <a:xfrm rot="4500000">
            <a:off x="4680000" y="1080000"/>
            <a:ext cx="4680000" cy="46800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Group 9"/>
          <p:cNvGrpSpPr>
            <a:grpSpLocks noChangeAspect="1"/>
          </p:cNvGrpSpPr>
          <p:nvPr userDrawn="1"/>
        </p:nvGrpSpPr>
        <p:grpSpPr>
          <a:xfrm>
            <a:off x="5436000" y="2520000"/>
            <a:ext cx="3240000" cy="1178110"/>
            <a:chOff x="8676000" y="252000"/>
            <a:chExt cx="963191" cy="35023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0000" y="252000"/>
              <a:ext cx="279191" cy="252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6000" y="504000"/>
              <a:ext cx="756000" cy="982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7412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gradFill>
          <a:gsLst>
            <a:gs pos="0">
              <a:schemeClr val="bg1">
                <a:lumMod val="85000"/>
              </a:schemeClr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/>
          <p:nvPr userDrawn="1"/>
        </p:nvSpPr>
        <p:spPr>
          <a:xfrm>
            <a:off x="0" y="3852000"/>
            <a:ext cx="9906000" cy="36000"/>
          </a:xfrm>
          <a:prstGeom prst="rect">
            <a:avLst/>
          </a:prstGeom>
          <a:gradFill>
            <a:gsLst>
              <a:gs pos="20000">
                <a:srgbClr val="C00000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440000" y="3348000"/>
            <a:ext cx="3479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0368993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bg>
      <p:bgPr>
        <a:gradFill>
          <a:gsLst>
            <a:gs pos="0">
              <a:schemeClr val="bg1">
                <a:lumMod val="85000"/>
              </a:schemeClr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4824000" y="6264000"/>
            <a:ext cx="2584362" cy="437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800" dirty="0" smtClean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Copyright© </a:t>
            </a:r>
            <a:r>
              <a:rPr lang="en-US" altLang="ko-KR" sz="800" dirty="0" err="1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Wizardlab</a:t>
            </a:r>
            <a:r>
              <a:rPr lang="en-US" altLang="ko-KR" sz="800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Co., Ltd. All Right Reserved </a:t>
            </a:r>
            <a:endParaRPr lang="ko-KR" altLang="en-US" sz="800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Group 2"/>
          <p:cNvGrpSpPr>
            <a:grpSpLocks noChangeAspect="1"/>
          </p:cNvGrpSpPr>
          <p:nvPr userDrawn="1"/>
        </p:nvGrpSpPr>
        <p:grpSpPr>
          <a:xfrm>
            <a:off x="1152000" y="1620000"/>
            <a:ext cx="3240000" cy="1178110"/>
            <a:chOff x="8676000" y="252000"/>
            <a:chExt cx="963191" cy="35023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0000" y="252000"/>
              <a:ext cx="279191" cy="252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6000" y="504000"/>
              <a:ext cx="756000" cy="9823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 userDrawn="1"/>
        </p:nvSpPr>
        <p:spPr>
          <a:xfrm>
            <a:off x="4824000" y="3456000"/>
            <a:ext cx="1972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rgbClr val="00AEE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You!  </a:t>
            </a:r>
          </a:p>
        </p:txBody>
      </p:sp>
    </p:spTree>
    <p:extLst>
      <p:ext uri="{BB962C8B-B14F-4D97-AF65-F5344CB8AC3E}">
        <p14:creationId xmlns:p14="http://schemas.microsoft.com/office/powerpoint/2010/main" val="11895898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gradFill>
          <a:gsLst>
            <a:gs pos="0">
              <a:schemeClr val="bg1">
                <a:lumMod val="85000"/>
              </a:schemeClr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1980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슬라이드">
    <p:bg>
      <p:bgPr>
        <a:gradFill>
          <a:gsLst>
            <a:gs pos="0">
              <a:schemeClr val="bg1">
                <a:lumMod val="75000"/>
              </a:schemeClr>
            </a:gs>
            <a:gs pos="100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77485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bg>
      <p:bgPr>
        <a:gradFill>
          <a:gsLst>
            <a:gs pos="15000">
              <a:schemeClr val="bg1">
                <a:lumMod val="75000"/>
              </a:schemeClr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0465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906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Rectangle 37"/>
          <p:cNvSpPr>
            <a:spLocks noChangeArrowheads="1"/>
          </p:cNvSpPr>
          <p:nvPr userDrawn="1"/>
        </p:nvSpPr>
        <p:spPr bwMode="auto">
          <a:xfrm>
            <a:off x="8964000" y="6588000"/>
            <a:ext cx="835819" cy="225425"/>
          </a:xfrm>
          <a:prstGeom prst="rect">
            <a:avLst/>
          </a:prstGeom>
          <a:noFill/>
          <a:ln w="635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90000" tIns="46800" rIns="90000" bIns="46800" anchor="ctr"/>
          <a:lstStyle/>
          <a:p>
            <a:pPr algn="r">
              <a:defRPr/>
            </a:pPr>
            <a:fld id="{AA91F05A-644E-465A-93AD-9553B5CCD789}" type="slidenum">
              <a:rPr lang="ko-KR" altLang="en-US" sz="900" b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pPr algn="r">
                <a:defRPr/>
              </a:pPr>
              <a:t>‹#›</a:t>
            </a:fld>
            <a:endParaRPr lang="ko-KR" altLang="en-US" sz="900" b="0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000" y="252000"/>
            <a:ext cx="279191" cy="25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000" y="504000"/>
            <a:ext cx="756000" cy="9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021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1416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1" r:id="rId3"/>
    <p:sldLayoutId id="2147483663" r:id="rId4"/>
    <p:sldLayoutId id="2147483669" r:id="rId5"/>
    <p:sldLayoutId id="2147483665" r:id="rId6"/>
    <p:sldLayoutId id="2147483662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eaglos.tistory.com/8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00000" y="4212000"/>
            <a:ext cx="1414170" cy="743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OJT Seminar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2016.08.01</a:t>
            </a:r>
            <a:endParaRPr lang="ko-KR" altLang="en-US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227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4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Cross compile using tool </a:t>
              </a:r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chain(2/5)</a:t>
              </a:r>
              <a:endParaRPr lang="en-US" altLang="ko-KR" sz="16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" name="Group 42"/>
          <p:cNvGrpSpPr/>
          <p:nvPr/>
        </p:nvGrpSpPr>
        <p:grpSpPr>
          <a:xfrm>
            <a:off x="720000" y="1008000"/>
            <a:ext cx="2916000" cy="269971"/>
            <a:chOff x="720000" y="1152000"/>
            <a:chExt cx="2916000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6000" y="1152000"/>
              <a:ext cx="2880000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Cygwin Cross compiler for arm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6" y="1392826"/>
            <a:ext cx="4472212" cy="309243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5140444"/>
            <a:ext cx="7380440" cy="64123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20000" y="4654017"/>
            <a:ext cx="20569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$] arm-elf-</a:t>
            </a:r>
            <a:r>
              <a:rPr lang="en-US" altLang="ko-KR" sz="11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gcc</a:t>
            </a: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–o test </a:t>
            </a:r>
            <a:r>
              <a:rPr lang="en-US" altLang="ko-KR" sz="11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test.c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53732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4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Cross compile using tool </a:t>
              </a:r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chain(3/5)</a:t>
              </a:r>
              <a:endParaRPr lang="en-US" altLang="ko-KR" sz="16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" name="Group 42"/>
          <p:cNvGrpSpPr/>
          <p:nvPr/>
        </p:nvGrpSpPr>
        <p:grpSpPr>
          <a:xfrm>
            <a:off x="720000" y="1008000"/>
            <a:ext cx="2916000" cy="269971"/>
            <a:chOff x="720000" y="1152000"/>
            <a:chExt cx="2916000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6000" y="1152000"/>
              <a:ext cx="2880000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Linux Cross compiler for arm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6000" y="1738187"/>
            <a:ext cx="4775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$] </a:t>
            </a:r>
            <a:r>
              <a:rPr lang="en-US" altLang="ko-KR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sudo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apt-get install libc6-armel-cross libc6-dev-armel-cross</a:t>
            </a:r>
          </a:p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$] </a:t>
            </a:r>
            <a:r>
              <a:rPr lang="en-US" altLang="ko-KR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sudo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apt-get install </a:t>
            </a:r>
            <a:r>
              <a:rPr lang="en-US" altLang="ko-KR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binutils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-arm-</a:t>
            </a:r>
            <a:r>
              <a:rPr lang="en-US" altLang="ko-KR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linux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gnueabi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$] </a:t>
            </a:r>
            <a:r>
              <a:rPr lang="en-US" altLang="ko-KR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sudo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apt-get install libncurese5-dev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250" y="2543175"/>
            <a:ext cx="1731042" cy="140327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33050" y="4219582"/>
            <a:ext cx="31021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$]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arm-</a:t>
            </a:r>
            <a:r>
              <a:rPr lang="en-US" altLang="ko-KR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linux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gnueabi-gcc</a:t>
            </a: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hello.c</a:t>
            </a: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–o hello</a:t>
            </a:r>
          </a:p>
        </p:txBody>
      </p:sp>
    </p:spTree>
    <p:extLst>
      <p:ext uri="{BB962C8B-B14F-4D97-AF65-F5344CB8AC3E}">
        <p14:creationId xmlns:p14="http://schemas.microsoft.com/office/powerpoint/2010/main" val="7673220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4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Cross compile using tool </a:t>
              </a:r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chain(4/5)</a:t>
              </a:r>
              <a:endParaRPr lang="en-US" altLang="ko-KR" sz="16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" name="Group 42"/>
          <p:cNvGrpSpPr/>
          <p:nvPr/>
        </p:nvGrpSpPr>
        <p:grpSpPr>
          <a:xfrm>
            <a:off x="719999" y="1008000"/>
            <a:ext cx="3675019" cy="485415"/>
            <a:chOff x="720000" y="1152000"/>
            <a:chExt cx="2916000" cy="485415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6000" y="1152000"/>
              <a:ext cx="2880000" cy="485415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Linux Cross compiler for </a:t>
              </a:r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Windows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6000" y="1738187"/>
            <a:ext cx="46778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$] </a:t>
            </a:r>
            <a:r>
              <a:rPr lang="en-US" altLang="ko-KR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sudo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apt-get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install mingw-w64</a:t>
            </a:r>
          </a:p>
          <a:p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# C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$]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i686-w64-mingw32-gcc </a:t>
            </a:r>
            <a:r>
              <a:rPr lang="en-US" altLang="ko-KR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hello.c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–o hello32.exe     # 32-bit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$]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x86_64-w64-mingw32-gcc </a:t>
            </a:r>
            <a:r>
              <a:rPr lang="en-US" altLang="ko-KR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hello.c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–o hello64.exe # 64-bit</a:t>
            </a:r>
          </a:p>
          <a:p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C++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$]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i686-w64-mingw32-g++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hello.c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–o hello32.exe     # 32-bit</a:t>
            </a:r>
          </a:p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$]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x86_64-w64-mingw32-g++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hello.c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–o hello64.exe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64-bit</a:t>
            </a:r>
          </a:p>
        </p:txBody>
      </p:sp>
    </p:spTree>
    <p:extLst>
      <p:ext uri="{BB962C8B-B14F-4D97-AF65-F5344CB8AC3E}">
        <p14:creationId xmlns:p14="http://schemas.microsoft.com/office/powerpoint/2010/main" val="27652327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4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Cross compile using tool </a:t>
              </a:r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chain(5/5)</a:t>
              </a:r>
              <a:endParaRPr lang="en-US" altLang="ko-KR" sz="16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" name="Group 42"/>
          <p:cNvGrpSpPr/>
          <p:nvPr/>
        </p:nvGrpSpPr>
        <p:grpSpPr>
          <a:xfrm>
            <a:off x="719999" y="1008000"/>
            <a:ext cx="3675019" cy="269971"/>
            <a:chOff x="720000" y="1152000"/>
            <a:chExt cx="2916000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6000" y="1152000"/>
              <a:ext cx="2880000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On Linux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1533446"/>
            <a:ext cx="2393904" cy="12698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9" y="2965008"/>
            <a:ext cx="5095915" cy="1040495"/>
          </a:xfrm>
          <a:prstGeom prst="rect">
            <a:avLst/>
          </a:prstGeom>
        </p:spPr>
      </p:pic>
      <p:grpSp>
        <p:nvGrpSpPr>
          <p:cNvPr id="15" name="Group 42"/>
          <p:cNvGrpSpPr/>
          <p:nvPr/>
        </p:nvGrpSpPr>
        <p:grpSpPr>
          <a:xfrm>
            <a:off x="719999" y="4220322"/>
            <a:ext cx="3675019" cy="269971"/>
            <a:chOff x="720000" y="1152000"/>
            <a:chExt cx="2916000" cy="269971"/>
          </a:xfrm>
        </p:grpSpPr>
        <p:sp>
          <p:nvSpPr>
            <p:cNvPr id="17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56000" y="1152000"/>
              <a:ext cx="2880000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On Windows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99" y="4799739"/>
            <a:ext cx="2638793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6449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4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ADB(1/3)</a:t>
              </a:r>
              <a:endParaRPr lang="en-US" altLang="ko-KR" sz="16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" name="Group 42"/>
          <p:cNvGrpSpPr/>
          <p:nvPr/>
        </p:nvGrpSpPr>
        <p:grpSpPr>
          <a:xfrm>
            <a:off x="719999" y="1217550"/>
            <a:ext cx="3156676" cy="485415"/>
            <a:chOff x="720000" y="1152000"/>
            <a:chExt cx="2916001" cy="485415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6000" y="1152000"/>
              <a:ext cx="2880001" cy="485415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ADB(Android Debug Bridge) </a:t>
              </a:r>
              <a:r>
                <a:rPr lang="ko-KR" altLang="en-US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정의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20000" y="1475307"/>
            <a:ext cx="73629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Android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위한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Debugging Tool.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Debug Bridge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JTAG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와 유사한 개념으로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Android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올라가는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Target Board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Debugging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사용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USB port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연결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CMD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Android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기반의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Device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와 연결이 가능하며 여러 기능 수행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(ex. Shell, Device status)</a:t>
            </a:r>
          </a:p>
        </p:txBody>
      </p:sp>
      <p:grpSp>
        <p:nvGrpSpPr>
          <p:cNvPr id="6" name="Group 42"/>
          <p:cNvGrpSpPr/>
          <p:nvPr/>
        </p:nvGrpSpPr>
        <p:grpSpPr>
          <a:xfrm>
            <a:off x="720000" y="2705551"/>
            <a:ext cx="2916000" cy="269971"/>
            <a:chOff x="720000" y="1152000"/>
            <a:chExt cx="2916000" cy="269971"/>
          </a:xfrm>
        </p:grpSpPr>
        <p:sp>
          <p:nvSpPr>
            <p:cNvPr id="18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56000" y="1152000"/>
              <a:ext cx="2880000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ADB </a:t>
              </a:r>
              <a:r>
                <a:rPr lang="ko-KR" altLang="en-US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설치 방법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56000" y="3019463"/>
            <a:ext cx="4487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Ftp server /01_User/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임준형에 </a:t>
            </a:r>
            <a:r>
              <a:rPr lang="en-US" altLang="ko-KR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jdk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필요하지 않는 </a:t>
            </a:r>
            <a:r>
              <a:rPr lang="en-US" altLang="ko-KR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adb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://eaglos.tistory.com/8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참고하여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jdk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adb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Group 42"/>
          <p:cNvGrpSpPr/>
          <p:nvPr/>
        </p:nvGrpSpPr>
        <p:grpSpPr>
          <a:xfrm>
            <a:off x="720000" y="3882614"/>
            <a:ext cx="2916000" cy="269971"/>
            <a:chOff x="720000" y="1152000"/>
            <a:chExt cx="2916000" cy="269971"/>
          </a:xfrm>
        </p:grpSpPr>
        <p:sp>
          <p:nvSpPr>
            <p:cNvPr id="25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56000" y="1152000"/>
              <a:ext cx="2880000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ko-KR" altLang="en-US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모뎀과 </a:t>
              </a:r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PC </a:t>
              </a:r>
              <a:r>
                <a:rPr lang="ko-KR" altLang="en-US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연결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56000" y="4196526"/>
            <a:ext cx="7035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Ftp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/02_Software/06_Qualcomm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QUD.WIN.1.1 Installer-10039.2을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다운받아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드라이버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Ftp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/02_Software/02_DRIVER/ADB Driver/usb_driver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이것을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다운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925" y="4850224"/>
            <a:ext cx="4962240" cy="109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6859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4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ADB(2/3)</a:t>
              </a:r>
              <a:endParaRPr lang="en-US" altLang="ko-KR" sz="16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" name="Group 42"/>
          <p:cNvGrpSpPr/>
          <p:nvPr/>
        </p:nvGrpSpPr>
        <p:grpSpPr>
          <a:xfrm>
            <a:off x="720000" y="1008000"/>
            <a:ext cx="2916000" cy="269971"/>
            <a:chOff x="720000" y="1152000"/>
            <a:chExt cx="2916000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6000" y="1152000"/>
              <a:ext cx="2880000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ADB </a:t>
              </a:r>
              <a:r>
                <a:rPr lang="ko-KR" altLang="en-US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명령어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20000" y="1475307"/>
            <a:ext cx="639790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adb devices (디바이스 검색) </a:t>
            </a:r>
          </a:p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: </a:t>
            </a:r>
            <a:r>
              <a:rPr lang="ko-KR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adb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서버와 연결된 </a:t>
            </a:r>
            <a:r>
              <a:rPr lang="ko-KR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디바이스와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에뮬레이터 </a:t>
            </a:r>
            <a:r>
              <a:rPr lang="ko-KR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목록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과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devices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TCP/IP 포트 </a:t>
            </a:r>
            <a:r>
              <a:rPr lang="ko-KR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번호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adb shell (</a:t>
            </a:r>
            <a:r>
              <a:rPr lang="ko-KR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타겟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시스템의 </a:t>
            </a:r>
            <a:r>
              <a:rPr lang="ko-KR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쉘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명령</a:t>
            </a:r>
            <a:r>
              <a:rPr lang="ko-KR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: </a:t>
            </a:r>
            <a:r>
              <a:rPr lang="ko-KR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시스템의 </a:t>
            </a:r>
            <a:r>
              <a:rPr lang="ko-KR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쉘에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연결하고 # 프롬프트를 띄어 해당 시스템을 탐색하고 </a:t>
            </a:r>
            <a:r>
              <a:rPr lang="ko-KR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Ex</a:t>
            </a:r>
            <a:r>
              <a:rPr lang="ko-KR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여러 단말기중 하나를 선택해서 접속 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ko-KR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adb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-s emulator-5554 </a:t>
            </a:r>
            <a:r>
              <a:rPr lang="ko-KR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shell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adb push local remote (local 파일을 remote 이름으로 복사) </a:t>
            </a:r>
          </a:p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: Host PC</a:t>
            </a:r>
            <a:r>
              <a:rPr lang="ko-KR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있는 local 이란 이름을 가진 </a:t>
            </a:r>
            <a:r>
              <a:rPr lang="ko-KR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파일을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타겟</a:t>
            </a:r>
            <a:r>
              <a:rPr lang="ko-KR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remote 란 이름으로 </a:t>
            </a:r>
            <a:r>
              <a:rPr lang="ko-KR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복사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adb pull remote local (remote 파일을 local 이름으로 복사) 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1" name="Picture 3" descr="시스템 생성 대체 텍스트:&#10;pull remote C:WUsersWQdministratorWDes &#10;ktopWabc &#10;[1067.] remote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86" y="5268389"/>
            <a:ext cx="8083295" cy="62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시스템 생성 대체 텍스트:&#10;push R:WhomeWQdministratorWtest remote &#10;[1067.] remote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112" y="3828549"/>
            <a:ext cx="7759996" cy="89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2405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4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ADB(3/3)</a:t>
              </a:r>
              <a:endParaRPr lang="en-US" altLang="ko-KR" sz="16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" name="Group 42"/>
          <p:cNvGrpSpPr/>
          <p:nvPr/>
        </p:nvGrpSpPr>
        <p:grpSpPr>
          <a:xfrm>
            <a:off x="720000" y="1008000"/>
            <a:ext cx="4623524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Cross Compile file</a:t>
              </a:r>
              <a:r>
                <a:rPr lang="ko-KR" altLang="en-US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</a:t>
              </a:r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ADB</a:t>
              </a:r>
              <a:r>
                <a:rPr lang="ko-KR" altLang="en-US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 모뎀에 넣어 실행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73" y="1577891"/>
            <a:ext cx="8880263" cy="106053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75023" y="1889124"/>
            <a:ext cx="463202" cy="2254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75572" y="2390941"/>
            <a:ext cx="4787003" cy="2189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461250" y="1860550"/>
            <a:ext cx="1873250" cy="25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73" y="3234953"/>
            <a:ext cx="8880263" cy="95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1024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4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Bitbake(1/18</a:t>
              </a:r>
              <a:r>
                <a:rPr lang="en-US" altLang="ko-KR" sz="1600" b="1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grpSp>
        <p:nvGrpSpPr>
          <p:cNvPr id="4" name="Group 42"/>
          <p:cNvGrpSpPr/>
          <p:nvPr/>
        </p:nvGrpSpPr>
        <p:grpSpPr>
          <a:xfrm>
            <a:off x="720000" y="1246125"/>
            <a:ext cx="4623524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Bitbake </a:t>
              </a:r>
              <a:r>
                <a:rPr lang="ko-KR" altLang="en-US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정의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5524" y="1570557"/>
            <a:ext cx="3570208" cy="610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Bitbake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metadata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안에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Task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들을 다룬다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Task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의존성 정의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알맞은 순서에 배치 후 실행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Group 42"/>
          <p:cNvGrpSpPr/>
          <p:nvPr/>
        </p:nvGrpSpPr>
        <p:grpSpPr>
          <a:xfrm>
            <a:off x="720000" y="2529953"/>
            <a:ext cx="4623524" cy="269971"/>
            <a:chOff x="720000" y="1152000"/>
            <a:chExt cx="4623524" cy="269971"/>
          </a:xfrm>
        </p:grpSpPr>
        <p:sp>
          <p:nvSpPr>
            <p:cNvPr id="22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Bitbake </a:t>
              </a:r>
              <a:r>
                <a:rPr lang="ko-KR" altLang="en-US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동작 원리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759364" y="2854385"/>
            <a:ext cx="808105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Bitbake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python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쓰여진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최고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레벨에서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Bitbake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metadata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이해하고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실행하는데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필요한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task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무엇인지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결정하고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task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들을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실행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GNU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Make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비슷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Make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makefile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통해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하지만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Bitbake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recipes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메타데이터를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분석하여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프로젝트를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실행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Group 42"/>
          <p:cNvGrpSpPr/>
          <p:nvPr/>
        </p:nvGrpSpPr>
        <p:grpSpPr>
          <a:xfrm>
            <a:off x="720000" y="4618345"/>
            <a:ext cx="4623524" cy="269971"/>
            <a:chOff x="720000" y="1152000"/>
            <a:chExt cx="4623524" cy="269971"/>
          </a:xfrm>
        </p:grpSpPr>
        <p:sp>
          <p:nvSpPr>
            <p:cNvPr id="27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Metadata </a:t>
              </a:r>
              <a:r>
                <a:rPr lang="ko-KR" altLang="en-US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구조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59364" y="4860251"/>
            <a:ext cx="78245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Configuration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File(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: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모든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패키지와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task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들에게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영향을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끼치는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전역적인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특성을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가짐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(BBLAYERS)</a:t>
            </a:r>
            <a:endParaRPr lang="ko-KR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Classes :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기본적인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상속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메커니즘을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따름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(BBPATH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ko-KR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디렉토리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안에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classes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파일이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있다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.bb file(Bitbake files or Bitbake recipe) :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bitbake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recipe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보고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Task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들을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실행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(recipe = .bb)</a:t>
            </a:r>
            <a:endParaRPr lang="ko-KR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.bb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파일은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실행되어야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할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task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들의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논리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(BBFILES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변수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20021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4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Bitbake(2/18</a:t>
              </a:r>
              <a:r>
                <a:rPr lang="en-US" altLang="ko-KR" sz="1600" b="1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grpSp>
        <p:nvGrpSpPr>
          <p:cNvPr id="4" name="Group 42"/>
          <p:cNvGrpSpPr/>
          <p:nvPr/>
        </p:nvGrpSpPr>
        <p:grpSpPr>
          <a:xfrm>
            <a:off x="720000" y="1008000"/>
            <a:ext cx="4623524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Recipes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98849" y="1265757"/>
            <a:ext cx="2363147" cy="610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200" b="1" dirty="0">
                <a:latin typeface="+mn-lt"/>
                <a:ea typeface="맑은 고딕" pitchFamily="50" charset="-127"/>
              </a:rPr>
              <a:t>확장자</a:t>
            </a:r>
            <a:r>
              <a:rPr lang="en-US" altLang="ko-KR" sz="1200" b="1" dirty="0">
                <a:latin typeface="+mn-lt"/>
                <a:ea typeface="맑은 고딕" pitchFamily="50" charset="-127"/>
              </a:rPr>
              <a:t> .bb </a:t>
            </a:r>
            <a:r>
              <a:rPr lang="ko-KR" altLang="ko-KR" sz="1200" b="1" dirty="0">
                <a:latin typeface="+mn-lt"/>
                <a:ea typeface="맑은 고딕" pitchFamily="50" charset="-127"/>
              </a:rPr>
              <a:t>파일을</a:t>
            </a:r>
            <a:r>
              <a:rPr lang="en-US" altLang="ko-KR" sz="1200" b="1" dirty="0">
                <a:latin typeface="+mn-lt"/>
                <a:ea typeface="맑은 고딕" pitchFamily="50" charset="-127"/>
              </a:rPr>
              <a:t> </a:t>
            </a:r>
            <a:r>
              <a:rPr lang="ko-KR" altLang="ko-KR" sz="1200" b="1" dirty="0" smtClean="0">
                <a:latin typeface="+mn-lt"/>
                <a:ea typeface="맑은 고딕" pitchFamily="50" charset="-127"/>
              </a:rPr>
              <a:t>의미</a:t>
            </a:r>
            <a:endParaRPr lang="en-US" altLang="ko-KR" sz="1200" b="1" dirty="0" smtClean="0">
              <a:latin typeface="+mn-lt"/>
              <a:ea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200" b="1" dirty="0">
                <a:latin typeface="+mn-lt"/>
                <a:ea typeface="맑은 고딕" pitchFamily="50" charset="-127"/>
              </a:rPr>
              <a:t>가장</a:t>
            </a:r>
            <a:r>
              <a:rPr lang="en-US" altLang="ko-KR" sz="1200" b="1" dirty="0">
                <a:latin typeface="+mn-lt"/>
                <a:ea typeface="맑은 고딕" pitchFamily="50" charset="-127"/>
              </a:rPr>
              <a:t> </a:t>
            </a:r>
            <a:r>
              <a:rPr lang="ko-KR" altLang="ko-KR" sz="1200" b="1" dirty="0">
                <a:latin typeface="+mn-lt"/>
                <a:ea typeface="맑은 고딕" pitchFamily="50" charset="-127"/>
              </a:rPr>
              <a:t>기본적인</a:t>
            </a:r>
            <a:r>
              <a:rPr lang="en-US" altLang="ko-KR" sz="1200" b="1" dirty="0">
                <a:latin typeface="+mn-lt"/>
                <a:ea typeface="맑은 고딕" pitchFamily="50" charset="-127"/>
              </a:rPr>
              <a:t> metadata file</a:t>
            </a:r>
            <a:endParaRPr lang="en-US" altLang="ko-KR" sz="1200" b="1" dirty="0" smtClean="0">
              <a:latin typeface="+mn-lt"/>
              <a:ea typeface="맑은 고딕" pitchFamily="50" charset="-127"/>
            </a:endParaRPr>
          </a:p>
        </p:txBody>
      </p:sp>
      <p:grpSp>
        <p:nvGrpSpPr>
          <p:cNvPr id="5" name="Group 42"/>
          <p:cNvGrpSpPr/>
          <p:nvPr/>
        </p:nvGrpSpPr>
        <p:grpSpPr>
          <a:xfrm>
            <a:off x="700950" y="2110853"/>
            <a:ext cx="4623524" cy="269971"/>
            <a:chOff x="720000" y="1152000"/>
            <a:chExt cx="4623524" cy="269971"/>
          </a:xfrm>
        </p:grpSpPr>
        <p:sp>
          <p:nvSpPr>
            <p:cNvPr id="22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Recipe</a:t>
              </a:r>
              <a:r>
                <a:rPr lang="ko-KR" altLang="en-US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 </a:t>
              </a:r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Bitbake</a:t>
              </a:r>
              <a:r>
                <a:rPr lang="ko-KR" altLang="en-US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에게 제공하는 것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73639" y="2368610"/>
            <a:ext cx="4148893" cy="1718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n-lt"/>
                <a:ea typeface="맑은 고딕" panose="020B0503020000020004" pitchFamily="50" charset="-127"/>
              </a:rPr>
              <a:t>Package</a:t>
            </a:r>
            <a:r>
              <a:rPr lang="ko-KR" altLang="en-US" sz="1200" b="1" dirty="0" smtClean="0">
                <a:latin typeface="+mn-lt"/>
                <a:ea typeface="맑은 고딕" panose="020B0503020000020004" pitchFamily="50" charset="-127"/>
              </a:rPr>
              <a:t>에 대한 설명</a:t>
            </a:r>
            <a:endParaRPr lang="en-US" altLang="ko-KR" sz="1200" b="1" dirty="0" smtClean="0">
              <a:latin typeface="+mn-lt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n-lt"/>
                <a:ea typeface="맑은 고딕" panose="020B0503020000020004" pitchFamily="50" charset="-127"/>
              </a:rPr>
              <a:t>Recipe </a:t>
            </a:r>
            <a:r>
              <a:rPr lang="ko-KR" altLang="en-US" sz="1200" b="1" dirty="0" smtClean="0">
                <a:latin typeface="+mn-lt"/>
                <a:ea typeface="맑은 고딕" panose="020B0503020000020004" pitchFamily="50" charset="-127"/>
              </a:rPr>
              <a:t>버전</a:t>
            </a:r>
            <a:endParaRPr lang="en-US" altLang="ko-KR" sz="1200" b="1" dirty="0" smtClean="0">
              <a:latin typeface="+mn-lt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+mn-lt"/>
                <a:ea typeface="맑은 고딕" panose="020B0503020000020004" pitchFamily="50" charset="-127"/>
              </a:rPr>
              <a:t>의존성들이 존재 여부</a:t>
            </a:r>
            <a:endParaRPr lang="en-US" altLang="ko-KR" sz="1200" b="1" dirty="0" smtClean="0">
              <a:latin typeface="+mn-lt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n-lt"/>
                <a:ea typeface="맑은 고딕" panose="020B0503020000020004" pitchFamily="50" charset="-127"/>
              </a:rPr>
              <a:t>Source code</a:t>
            </a:r>
            <a:r>
              <a:rPr lang="ko-KR" altLang="en-US" sz="1200" b="1" dirty="0">
                <a:latin typeface="+mn-lt"/>
                <a:ea typeface="맑은 고딕" panose="020B0503020000020004" pitchFamily="50" charset="-127"/>
              </a:rPr>
              <a:t> </a:t>
            </a:r>
            <a:r>
              <a:rPr lang="ko-KR" altLang="en-US" sz="1200" b="1" dirty="0" smtClean="0">
                <a:latin typeface="+mn-lt"/>
                <a:ea typeface="맑은 고딕" panose="020B0503020000020004" pitchFamily="50" charset="-127"/>
              </a:rPr>
              <a:t>위치</a:t>
            </a:r>
            <a:endParaRPr lang="en-US" altLang="ko-KR" sz="1200" b="1" dirty="0" smtClean="0">
              <a:latin typeface="+mn-lt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n-lt"/>
                <a:ea typeface="맑은 고딕" panose="020B0503020000020004" pitchFamily="50" charset="-127"/>
              </a:rPr>
              <a:t>Source code</a:t>
            </a:r>
            <a:r>
              <a:rPr lang="ko-KR" altLang="en-US" sz="1200" b="1" dirty="0" smtClean="0">
                <a:latin typeface="+mn-lt"/>
                <a:ea typeface="맑은 고딕" panose="020B0503020000020004" pitchFamily="50" charset="-127"/>
              </a:rPr>
              <a:t> </a:t>
            </a:r>
            <a:r>
              <a:rPr lang="en-US" altLang="ko-KR" sz="1200" b="1" dirty="0" smtClean="0">
                <a:latin typeface="+mn-lt"/>
                <a:ea typeface="맑은 고딕" panose="020B0503020000020004" pitchFamily="50" charset="-127"/>
              </a:rPr>
              <a:t>compile </a:t>
            </a:r>
            <a:r>
              <a:rPr lang="ko-KR" altLang="en-US" sz="1200" b="1" dirty="0" smtClean="0">
                <a:latin typeface="+mn-lt"/>
                <a:ea typeface="맑은 고딕" panose="020B0503020000020004" pitchFamily="50" charset="-127"/>
              </a:rPr>
              <a:t>방법</a:t>
            </a:r>
            <a:endParaRPr lang="en-US" altLang="ko-KR" sz="1200" b="1" dirty="0" smtClean="0">
              <a:latin typeface="+mn-lt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n-lt"/>
                <a:ea typeface="맑은 고딕" panose="020B0503020000020004" pitchFamily="50" charset="-127"/>
              </a:rPr>
              <a:t>Compile </a:t>
            </a:r>
            <a:r>
              <a:rPr lang="ko-KR" altLang="en-US" sz="1200" b="1" dirty="0" smtClean="0">
                <a:latin typeface="+mn-lt"/>
                <a:ea typeface="맑은 고딕" panose="020B0503020000020004" pitchFamily="50" charset="-127"/>
              </a:rPr>
              <a:t>동안 </a:t>
            </a:r>
            <a:r>
              <a:rPr lang="en-US" altLang="ko-KR" sz="1200" b="1" dirty="0" smtClean="0">
                <a:latin typeface="+mn-lt"/>
                <a:ea typeface="맑은 고딕" panose="020B0503020000020004" pitchFamily="50" charset="-127"/>
              </a:rPr>
              <a:t>package</a:t>
            </a:r>
            <a:r>
              <a:rPr lang="ko-KR" altLang="en-US" sz="1200" b="1" dirty="0" smtClean="0">
                <a:latin typeface="+mn-lt"/>
                <a:ea typeface="맑은 고딕" panose="020B0503020000020004" pitchFamily="50" charset="-127"/>
              </a:rPr>
              <a:t>를 </a:t>
            </a:r>
            <a:r>
              <a:rPr lang="en-US" altLang="ko-KR" sz="1200" b="1" dirty="0" smtClean="0">
                <a:latin typeface="+mn-lt"/>
                <a:ea typeface="맑은 고딕" panose="020B0503020000020004" pitchFamily="50" charset="-127"/>
              </a:rPr>
              <a:t>install</a:t>
            </a:r>
            <a:r>
              <a:rPr lang="ko-KR" altLang="en-US" sz="1200" b="1" dirty="0" smtClean="0">
                <a:latin typeface="+mn-lt"/>
                <a:ea typeface="맑은 고딕" panose="020B0503020000020004" pitchFamily="50" charset="-127"/>
              </a:rPr>
              <a:t>하기 위한 </a:t>
            </a:r>
            <a:r>
              <a:rPr lang="en-US" altLang="ko-KR" sz="1200" b="1" dirty="0" smtClean="0">
                <a:latin typeface="+mn-lt"/>
                <a:ea typeface="맑은 고딕" panose="020B0503020000020004" pitchFamily="50" charset="-127"/>
              </a:rPr>
              <a:t>target </a:t>
            </a:r>
            <a:r>
              <a:rPr lang="ko-KR" altLang="en-US" sz="1200" b="1" dirty="0" smtClean="0">
                <a:latin typeface="+mn-lt"/>
                <a:ea typeface="맑은 고딕" panose="020B0503020000020004" pitchFamily="50" charset="-127"/>
              </a:rPr>
              <a:t>위치</a:t>
            </a:r>
            <a:endParaRPr lang="ko-KR" altLang="ko-KR" sz="1200" b="1" dirty="0">
              <a:latin typeface="+mn-lt"/>
              <a:ea typeface="맑은 고딕" panose="020B0503020000020004" pitchFamily="50" charset="-127"/>
            </a:endParaRPr>
          </a:p>
        </p:txBody>
      </p:sp>
      <p:grpSp>
        <p:nvGrpSpPr>
          <p:cNvPr id="6" name="Group 42"/>
          <p:cNvGrpSpPr/>
          <p:nvPr/>
        </p:nvGrpSpPr>
        <p:grpSpPr>
          <a:xfrm>
            <a:off x="662850" y="4381709"/>
            <a:ext cx="4623524" cy="269971"/>
            <a:chOff x="720000" y="1152000"/>
            <a:chExt cx="4623524" cy="269971"/>
          </a:xfrm>
        </p:grpSpPr>
        <p:sp>
          <p:nvSpPr>
            <p:cNvPr id="27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Configureation File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35539" y="4585515"/>
            <a:ext cx="70791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200" b="1" dirty="0" smtClean="0">
                <a:latin typeface="+mn-ea"/>
                <a:ea typeface="+mn-ea"/>
              </a:rPr>
              <a:t>확장자</a:t>
            </a:r>
            <a:r>
              <a:rPr lang="en-US" altLang="ko-KR" sz="1200" b="1" dirty="0" smtClean="0">
                <a:latin typeface="+mn-ea"/>
                <a:ea typeface="+mn-ea"/>
              </a:rPr>
              <a:t> </a:t>
            </a:r>
            <a:r>
              <a:rPr lang="en-US" altLang="ko-KR" sz="1200" b="1" dirty="0">
                <a:latin typeface="+mn-ea"/>
                <a:ea typeface="+mn-ea"/>
              </a:rPr>
              <a:t>.</a:t>
            </a:r>
            <a:r>
              <a:rPr lang="en-US" altLang="ko-KR" sz="1200" b="1" dirty="0" err="1" smtClean="0">
                <a:latin typeface="+mn-ea"/>
                <a:ea typeface="+mn-ea"/>
              </a:rPr>
              <a:t>conf</a:t>
            </a:r>
            <a:r>
              <a:rPr lang="en-US" altLang="ko-KR" sz="1200" b="1" dirty="0" smtClean="0">
                <a:latin typeface="+mn-ea"/>
                <a:ea typeface="+mn-ea"/>
              </a:rPr>
              <a:t> </a:t>
            </a:r>
            <a:r>
              <a:rPr lang="ko-KR" altLang="ko-KR" sz="1200" b="1" dirty="0" smtClean="0">
                <a:latin typeface="+mn-ea"/>
                <a:ea typeface="+mn-ea"/>
              </a:rPr>
              <a:t>의미</a:t>
            </a:r>
            <a:endParaRPr lang="en-US" altLang="ko-KR" sz="1200" b="1" dirty="0" smtClean="0">
              <a:latin typeface="+mn-ea"/>
              <a:ea typeface="+mn-ea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200" b="1" dirty="0" smtClean="0">
                <a:latin typeface="+mn-ea"/>
                <a:ea typeface="+mn-ea"/>
              </a:rPr>
              <a:t>프로젝트</a:t>
            </a:r>
            <a:r>
              <a:rPr lang="en-US" altLang="ko-KR" sz="1200" b="1" dirty="0" smtClean="0">
                <a:latin typeface="+mn-ea"/>
                <a:ea typeface="+mn-ea"/>
              </a:rPr>
              <a:t> </a:t>
            </a:r>
            <a:r>
              <a:rPr lang="ko-KR" altLang="ko-KR" sz="1200" b="1" dirty="0" err="1" smtClean="0">
                <a:latin typeface="+mn-ea"/>
                <a:ea typeface="+mn-ea"/>
              </a:rPr>
              <a:t>빌드</a:t>
            </a:r>
            <a:r>
              <a:rPr lang="en-US" altLang="ko-KR" sz="1200" b="1" dirty="0" smtClean="0">
                <a:latin typeface="+mn-ea"/>
                <a:ea typeface="+mn-ea"/>
              </a:rPr>
              <a:t> </a:t>
            </a:r>
            <a:r>
              <a:rPr lang="ko-KR" altLang="ko-KR" sz="1200" b="1" dirty="0" smtClean="0">
                <a:latin typeface="+mn-ea"/>
                <a:ea typeface="+mn-ea"/>
              </a:rPr>
              <a:t>과정을</a:t>
            </a:r>
            <a:r>
              <a:rPr lang="en-US" altLang="ko-KR" sz="1200" b="1" dirty="0" smtClean="0">
                <a:latin typeface="+mn-ea"/>
                <a:ea typeface="+mn-ea"/>
              </a:rPr>
              <a:t> </a:t>
            </a:r>
            <a:r>
              <a:rPr lang="ko-KR" altLang="ko-KR" sz="1200" b="1" dirty="0">
                <a:latin typeface="+mn-ea"/>
                <a:ea typeface="+mn-ea"/>
              </a:rPr>
              <a:t>지배하는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ko-KR" altLang="ko-KR" sz="1200" b="1" dirty="0">
                <a:latin typeface="+mn-ea"/>
                <a:ea typeface="+mn-ea"/>
              </a:rPr>
              <a:t>다양한</a:t>
            </a:r>
            <a:r>
              <a:rPr lang="en-US" altLang="ko-KR" sz="1200" b="1" dirty="0">
                <a:latin typeface="+mn-ea"/>
                <a:ea typeface="+mn-ea"/>
              </a:rPr>
              <a:t> configuration </a:t>
            </a:r>
            <a:r>
              <a:rPr lang="ko-KR" altLang="ko-KR" sz="1200" b="1" dirty="0">
                <a:latin typeface="+mn-ea"/>
                <a:ea typeface="+mn-ea"/>
              </a:rPr>
              <a:t>변수들을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ko-KR" altLang="ko-KR" sz="1200" b="1" dirty="0" smtClean="0">
                <a:latin typeface="+mn-ea"/>
                <a:ea typeface="+mn-ea"/>
              </a:rPr>
              <a:t>정의</a:t>
            </a:r>
            <a:endParaRPr lang="en-US" altLang="ko-KR" sz="1200" b="1" dirty="0" smtClean="0">
              <a:latin typeface="+mn-ea"/>
              <a:ea typeface="+mn-ea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n-ea"/>
                <a:ea typeface="+mn-ea"/>
              </a:rPr>
              <a:t>machine </a:t>
            </a:r>
            <a:r>
              <a:rPr lang="en-US" altLang="ko-KR" sz="1200" b="1" dirty="0">
                <a:latin typeface="+mn-ea"/>
                <a:ea typeface="+mn-ea"/>
              </a:rPr>
              <a:t>configuration </a:t>
            </a:r>
            <a:r>
              <a:rPr lang="en-US" altLang="ko-KR" sz="1200" b="1" dirty="0" err="1">
                <a:latin typeface="+mn-ea"/>
                <a:ea typeface="+mn-ea"/>
              </a:rPr>
              <a:t>옵션</a:t>
            </a:r>
            <a:r>
              <a:rPr lang="en-US" altLang="ko-KR" sz="1200" b="1" dirty="0">
                <a:latin typeface="+mn-ea"/>
                <a:ea typeface="+mn-ea"/>
              </a:rPr>
              <a:t>, </a:t>
            </a:r>
            <a:r>
              <a:rPr lang="ko-KR" altLang="ko-KR" sz="1200" b="1" dirty="0">
                <a:latin typeface="+mn-ea"/>
                <a:ea typeface="+mn-ea"/>
              </a:rPr>
              <a:t>분포된</a:t>
            </a:r>
            <a:r>
              <a:rPr lang="en-US" altLang="ko-KR" sz="1200" b="1" dirty="0">
                <a:latin typeface="+mn-ea"/>
                <a:ea typeface="+mn-ea"/>
              </a:rPr>
              <a:t> configuration </a:t>
            </a:r>
            <a:r>
              <a:rPr lang="ko-KR" altLang="ko-KR" sz="1200" b="1" dirty="0">
                <a:latin typeface="+mn-ea"/>
                <a:ea typeface="+mn-ea"/>
              </a:rPr>
              <a:t>옵션</a:t>
            </a:r>
            <a:r>
              <a:rPr lang="en-US" altLang="ko-KR" sz="1200" b="1" dirty="0">
                <a:latin typeface="+mn-ea"/>
                <a:ea typeface="+mn-ea"/>
              </a:rPr>
              <a:t>, general common configuration </a:t>
            </a:r>
            <a:r>
              <a:rPr lang="ko-KR" altLang="ko-KR" sz="1200" b="1" dirty="0" smtClean="0">
                <a:latin typeface="+mn-ea"/>
                <a:ea typeface="+mn-ea"/>
              </a:rPr>
              <a:t>옵션</a:t>
            </a:r>
            <a:r>
              <a:rPr lang="en-US" altLang="ko-KR" sz="1200" b="1" dirty="0" smtClean="0">
                <a:latin typeface="+mn-ea"/>
                <a:ea typeface="+mn-ea"/>
              </a:rPr>
              <a:t>,</a:t>
            </a:r>
          </a:p>
          <a:p>
            <a:pPr marL="171450" indent="-171450" fontAlgn="ctr">
              <a:lnSpc>
                <a:spcPct val="150000"/>
              </a:lnSpc>
            </a:pPr>
            <a:r>
              <a:rPr lang="en-US" altLang="ko-KR" sz="1200" b="1" dirty="0" smtClean="0">
                <a:latin typeface="+mn-ea"/>
                <a:ea typeface="+mn-ea"/>
              </a:rPr>
              <a:t>   </a:t>
            </a:r>
            <a:r>
              <a:rPr lang="ko-KR" altLang="ko-KR" sz="1200" b="1" dirty="0" smtClean="0">
                <a:latin typeface="+mn-ea"/>
                <a:ea typeface="+mn-ea"/>
              </a:rPr>
              <a:t>사용자</a:t>
            </a:r>
            <a:r>
              <a:rPr lang="en-US" altLang="ko-KR" sz="1200" b="1" dirty="0" smtClean="0">
                <a:latin typeface="+mn-ea"/>
                <a:ea typeface="+mn-ea"/>
              </a:rPr>
              <a:t> </a:t>
            </a:r>
            <a:r>
              <a:rPr lang="en-US" altLang="ko-KR" sz="1200" b="1" dirty="0">
                <a:latin typeface="+mn-ea"/>
                <a:ea typeface="+mn-ea"/>
              </a:rPr>
              <a:t>configuration </a:t>
            </a:r>
            <a:r>
              <a:rPr lang="ko-KR" altLang="ko-KR" sz="1200" b="1" dirty="0">
                <a:latin typeface="+mn-ea"/>
                <a:ea typeface="+mn-ea"/>
              </a:rPr>
              <a:t>옵션과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ko-KR" altLang="ko-KR" sz="1200" b="1" dirty="0">
                <a:latin typeface="+mn-ea"/>
                <a:ea typeface="+mn-ea"/>
              </a:rPr>
              <a:t>같은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ko-KR" altLang="ko-KR" sz="1200" b="1" dirty="0">
                <a:latin typeface="+mn-ea"/>
                <a:ea typeface="+mn-ea"/>
              </a:rPr>
              <a:t>정의된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ko-KR" altLang="ko-KR" sz="1200" b="1" dirty="0" smtClean="0">
                <a:latin typeface="+mn-ea"/>
                <a:ea typeface="+mn-ea"/>
              </a:rPr>
              <a:t>장</a:t>
            </a:r>
            <a:r>
              <a:rPr lang="ko-KR" altLang="en-US" sz="1200" b="1" dirty="0" smtClean="0">
                <a:latin typeface="+mn-ea"/>
                <a:ea typeface="+mn-ea"/>
              </a:rPr>
              <a:t>소에 위치</a:t>
            </a:r>
            <a:endParaRPr lang="en-US" altLang="ko-KR" sz="1200" b="1" dirty="0" smtClean="0">
              <a:latin typeface="+mn-ea"/>
              <a:ea typeface="+mn-ea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n-ea"/>
                <a:ea typeface="+mn-ea"/>
              </a:rPr>
              <a:t>Main </a:t>
            </a:r>
            <a:r>
              <a:rPr lang="en-US" altLang="ko-KR" sz="1200" b="1" dirty="0">
                <a:latin typeface="+mn-ea"/>
                <a:ea typeface="+mn-ea"/>
              </a:rPr>
              <a:t>configuration file(</a:t>
            </a:r>
            <a:r>
              <a:rPr lang="en-US" altLang="ko-KR" sz="1200" b="1" dirty="0" err="1">
                <a:latin typeface="+mn-ea"/>
                <a:ea typeface="+mn-ea"/>
              </a:rPr>
              <a:t>bitbake.conf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ko-KR" altLang="ko-KR" sz="1200" b="1" dirty="0">
                <a:latin typeface="+mn-ea"/>
                <a:ea typeface="+mn-ea"/>
              </a:rPr>
              <a:t>같은</a:t>
            </a:r>
            <a:r>
              <a:rPr lang="en-US" altLang="ko-KR" sz="1200" b="1" dirty="0">
                <a:latin typeface="+mn-ea"/>
                <a:ea typeface="+mn-ea"/>
              </a:rPr>
              <a:t>)</a:t>
            </a:r>
            <a:r>
              <a:rPr lang="ko-KR" altLang="ko-KR" sz="1200" b="1" dirty="0">
                <a:latin typeface="+mn-ea"/>
                <a:ea typeface="+mn-ea"/>
              </a:rPr>
              <a:t>은</a:t>
            </a:r>
            <a:r>
              <a:rPr lang="en-US" altLang="ko-KR" sz="1200" b="1" dirty="0">
                <a:latin typeface="+mn-ea"/>
                <a:ea typeface="+mn-ea"/>
              </a:rPr>
              <a:t> Bitbake source tree </a:t>
            </a:r>
            <a:r>
              <a:rPr lang="ko-KR" altLang="ko-KR" sz="1200" b="1" dirty="0">
                <a:latin typeface="+mn-ea"/>
                <a:ea typeface="+mn-ea"/>
              </a:rPr>
              <a:t>에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en-US" altLang="ko-KR" sz="1200" b="1" dirty="0" err="1">
                <a:latin typeface="+mn-ea"/>
                <a:ea typeface="+mn-ea"/>
              </a:rPr>
              <a:t>conf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ko-KR" altLang="ko-KR" sz="1200" b="1" dirty="0" err="1">
                <a:latin typeface="+mn-ea"/>
                <a:ea typeface="+mn-ea"/>
              </a:rPr>
              <a:t>디렉토리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ko-KR" altLang="ko-KR" sz="1200" b="1" dirty="0">
                <a:latin typeface="+mn-ea"/>
                <a:ea typeface="+mn-ea"/>
              </a:rPr>
              <a:t>안에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ko-KR" altLang="ko-KR" sz="1200" b="1" dirty="0" smtClean="0">
                <a:latin typeface="+mn-ea"/>
                <a:ea typeface="+mn-ea"/>
              </a:rPr>
              <a:t>위치</a:t>
            </a:r>
            <a:endParaRPr lang="en-US" altLang="ko-KR" sz="1200" b="1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892100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4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Bitbake(3/18</a:t>
              </a:r>
              <a:r>
                <a:rPr lang="en-US" altLang="ko-KR" sz="1600" b="1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720000" y="1008000"/>
            <a:ext cx="4623524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Classes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5999" y="1475307"/>
            <a:ext cx="8913017" cy="1995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확장자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bbclass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의미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metadata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file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들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사이에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공유하기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위한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유용한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정보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포함</a:t>
            </a:r>
            <a:endParaRPr lang="ko-KR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Bitbake source tree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base.bbclass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라는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하나의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class metadata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file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 있다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Classes </a:t>
            </a:r>
            <a:r>
              <a:rPr lang="ko-KR" altLang="ko-KR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디렉토리에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위치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Base.bbclasses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자동적으로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모든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recipe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classes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항상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포함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Class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fetching, unpacking,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configuring, compiling, installing, packaging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ko-KR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같은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standard basic task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들의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정의를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포함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task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들은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과정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동안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다른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classes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의해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기각하거나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확장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Group 42"/>
          <p:cNvGrpSpPr/>
          <p:nvPr/>
        </p:nvGrpSpPr>
        <p:grpSpPr>
          <a:xfrm>
            <a:off x="758100" y="4099494"/>
            <a:ext cx="4623524" cy="269971"/>
            <a:chOff x="720000" y="1152000"/>
            <a:chExt cx="4623524" cy="269971"/>
          </a:xfrm>
        </p:grpSpPr>
        <p:sp>
          <p:nvSpPr>
            <p:cNvPr id="22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Layers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94099" y="4566801"/>
            <a:ext cx="66351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n-ea"/>
                <a:ea typeface="+mn-ea"/>
              </a:rPr>
              <a:t>Layer</a:t>
            </a:r>
            <a:r>
              <a:rPr lang="ko-KR" altLang="ko-KR" sz="1200" b="1" dirty="0">
                <a:latin typeface="+mn-ea"/>
                <a:ea typeface="+mn-ea"/>
              </a:rPr>
              <a:t>는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ko-KR" altLang="ko-KR" sz="1200" b="1" dirty="0">
                <a:latin typeface="+mn-ea"/>
                <a:ea typeface="+mn-ea"/>
              </a:rPr>
              <a:t>각각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ko-KR" altLang="ko-KR" sz="1200" b="1" dirty="0">
                <a:latin typeface="+mn-ea"/>
                <a:ea typeface="+mn-ea"/>
              </a:rPr>
              <a:t>다른</a:t>
            </a:r>
            <a:r>
              <a:rPr lang="en-US" altLang="ko-KR" sz="1200" b="1" dirty="0">
                <a:latin typeface="+mn-ea"/>
                <a:ea typeface="+mn-ea"/>
              </a:rPr>
              <a:t> layer</a:t>
            </a:r>
            <a:r>
              <a:rPr lang="ko-KR" altLang="ko-KR" sz="1200" b="1" dirty="0">
                <a:latin typeface="+mn-ea"/>
                <a:ea typeface="+mn-ea"/>
              </a:rPr>
              <a:t>로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ko-KR" altLang="ko-KR" sz="1200" b="1" dirty="0">
                <a:latin typeface="+mn-ea"/>
                <a:ea typeface="+mn-ea"/>
              </a:rPr>
              <a:t>부터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ko-KR" altLang="ko-KR" sz="1200" b="1" dirty="0">
                <a:latin typeface="+mn-ea"/>
                <a:ea typeface="+mn-ea"/>
              </a:rPr>
              <a:t>다른</a:t>
            </a:r>
            <a:r>
              <a:rPr lang="en-US" altLang="ko-KR" sz="1200" b="1" dirty="0">
                <a:latin typeface="+mn-ea"/>
                <a:ea typeface="+mn-ea"/>
              </a:rPr>
              <a:t> customization </a:t>
            </a:r>
            <a:r>
              <a:rPr lang="ko-KR" altLang="ko-KR" sz="1200" b="1" dirty="0">
                <a:latin typeface="+mn-ea"/>
                <a:ea typeface="+mn-ea"/>
              </a:rPr>
              <a:t>타입들을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ko-KR" altLang="ko-KR" sz="1200" b="1" dirty="0">
                <a:latin typeface="+mn-ea"/>
                <a:ea typeface="+mn-ea"/>
              </a:rPr>
              <a:t>분리하는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ko-KR" altLang="ko-KR" sz="1200" b="1" dirty="0">
                <a:latin typeface="+mn-ea"/>
                <a:ea typeface="+mn-ea"/>
              </a:rPr>
              <a:t>것을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ko-KR" altLang="en-US" sz="1200" b="1" dirty="0" smtClean="0">
                <a:latin typeface="+mn-ea"/>
                <a:ea typeface="+mn-ea"/>
              </a:rPr>
              <a:t>승인</a:t>
            </a:r>
            <a:endParaRPr lang="en-US" altLang="ko-KR" sz="1200" b="1" dirty="0" smtClean="0">
              <a:latin typeface="+mn-ea"/>
              <a:ea typeface="+mn-ea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200" b="1" dirty="0" smtClean="0">
                <a:latin typeface="+mn-ea"/>
                <a:ea typeface="+mn-ea"/>
              </a:rPr>
              <a:t>사용자가</a:t>
            </a:r>
            <a:r>
              <a:rPr lang="en-US" altLang="ko-KR" sz="1200" b="1" dirty="0" smtClean="0">
                <a:latin typeface="+mn-ea"/>
                <a:ea typeface="+mn-ea"/>
              </a:rPr>
              <a:t> </a:t>
            </a:r>
            <a:r>
              <a:rPr lang="ko-KR" altLang="ko-KR" sz="1200" b="1" dirty="0">
                <a:latin typeface="+mn-ea"/>
                <a:ea typeface="+mn-ea"/>
              </a:rPr>
              <a:t>하나의</a:t>
            </a:r>
            <a:r>
              <a:rPr lang="en-US" altLang="ko-KR" sz="1200" b="1" dirty="0">
                <a:latin typeface="+mn-ea"/>
                <a:ea typeface="+mn-ea"/>
              </a:rPr>
              <a:t> single project</a:t>
            </a:r>
            <a:r>
              <a:rPr lang="ko-KR" altLang="ko-KR" sz="1200" b="1" dirty="0">
                <a:latin typeface="+mn-ea"/>
                <a:ea typeface="+mn-ea"/>
              </a:rPr>
              <a:t>를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ko-KR" altLang="ko-KR" sz="1200" b="1" dirty="0">
                <a:latin typeface="+mn-ea"/>
                <a:ea typeface="+mn-ea"/>
              </a:rPr>
              <a:t>작업하거나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ko-KR" altLang="ko-KR" sz="1200" b="1" dirty="0">
                <a:latin typeface="+mn-ea"/>
                <a:ea typeface="+mn-ea"/>
              </a:rPr>
              <a:t>사용자의</a:t>
            </a:r>
            <a:r>
              <a:rPr lang="en-US" altLang="ko-KR" sz="1200" b="1" dirty="0">
                <a:latin typeface="+mn-ea"/>
                <a:ea typeface="+mn-ea"/>
              </a:rPr>
              <a:t> metadata</a:t>
            </a:r>
            <a:r>
              <a:rPr lang="ko-KR" altLang="ko-KR" sz="1200" b="1" dirty="0">
                <a:latin typeface="+mn-ea"/>
                <a:ea typeface="+mn-ea"/>
              </a:rPr>
              <a:t>를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ko-KR" altLang="ko-KR" sz="1200" b="1" dirty="0">
                <a:latin typeface="+mn-ea"/>
                <a:ea typeface="+mn-ea"/>
              </a:rPr>
              <a:t>정리한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ko-KR" altLang="ko-KR" sz="1200" b="1" dirty="0">
                <a:latin typeface="+mn-ea"/>
                <a:ea typeface="+mn-ea"/>
              </a:rPr>
              <a:t>많은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en-US" altLang="ko-KR" sz="1200" b="1" dirty="0" smtClean="0">
                <a:latin typeface="+mn-ea"/>
                <a:ea typeface="+mn-ea"/>
              </a:rPr>
              <a:t>modular</a:t>
            </a:r>
            <a:endParaRPr lang="en-US" altLang="ko-KR" sz="1200" b="1" dirty="0">
              <a:latin typeface="+mn-ea"/>
              <a:ea typeface="+mn-ea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200" b="1" dirty="0" smtClean="0">
                <a:latin typeface="+mn-ea"/>
                <a:ea typeface="+mn-ea"/>
              </a:rPr>
              <a:t>나중에</a:t>
            </a:r>
            <a:r>
              <a:rPr lang="en-US" altLang="ko-KR" sz="1200" b="1" dirty="0" smtClean="0">
                <a:latin typeface="+mn-ea"/>
                <a:ea typeface="+mn-ea"/>
              </a:rPr>
              <a:t> </a:t>
            </a:r>
            <a:r>
              <a:rPr lang="ko-KR" altLang="ko-KR" sz="1200" b="1" dirty="0">
                <a:latin typeface="+mn-ea"/>
                <a:ea typeface="+mn-ea"/>
              </a:rPr>
              <a:t>쉽게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ko-KR" altLang="ko-KR" sz="1200" b="1" dirty="0">
                <a:latin typeface="+mn-ea"/>
                <a:ea typeface="+mn-ea"/>
              </a:rPr>
              <a:t>바꿀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ko-KR" altLang="ko-KR" sz="1200" b="1" dirty="0">
                <a:latin typeface="+mn-ea"/>
                <a:ea typeface="+mn-ea"/>
              </a:rPr>
              <a:t>때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ko-KR" altLang="ko-KR" sz="1200" b="1" dirty="0">
                <a:latin typeface="+mn-ea"/>
                <a:ea typeface="+mn-ea"/>
              </a:rPr>
              <a:t>하나의</a:t>
            </a:r>
            <a:r>
              <a:rPr lang="en-US" altLang="ko-KR" sz="1200" b="1" dirty="0">
                <a:latin typeface="+mn-ea"/>
                <a:ea typeface="+mn-ea"/>
              </a:rPr>
              <a:t> layer</a:t>
            </a:r>
            <a:r>
              <a:rPr lang="ko-KR" altLang="ko-KR" sz="1200" b="1" dirty="0">
                <a:latin typeface="+mn-ea"/>
                <a:ea typeface="+mn-ea"/>
              </a:rPr>
              <a:t>에서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ko-KR" altLang="ko-KR" sz="1200" b="1" dirty="0" smtClean="0">
                <a:latin typeface="+mn-ea"/>
                <a:ea typeface="+mn-ea"/>
              </a:rPr>
              <a:t>모든</a:t>
            </a:r>
            <a:r>
              <a:rPr lang="en-US" altLang="ko-KR" sz="1200" b="1" dirty="0" smtClean="0">
                <a:latin typeface="+mn-ea"/>
                <a:ea typeface="+mn-ea"/>
              </a:rPr>
              <a:t> </a:t>
            </a:r>
            <a:r>
              <a:rPr lang="ko-KR" altLang="ko-KR" sz="1200" b="1" dirty="0" smtClean="0">
                <a:latin typeface="+mn-ea"/>
                <a:ea typeface="+mn-ea"/>
              </a:rPr>
              <a:t>것을</a:t>
            </a:r>
            <a:r>
              <a:rPr lang="en-US" altLang="ko-KR" sz="1200" b="1" dirty="0" smtClean="0">
                <a:latin typeface="+mn-ea"/>
                <a:ea typeface="+mn-ea"/>
              </a:rPr>
              <a:t> </a:t>
            </a:r>
            <a:r>
              <a:rPr lang="ko-KR" altLang="en-US" sz="1200" b="1" dirty="0" smtClean="0">
                <a:latin typeface="+mn-ea"/>
                <a:ea typeface="+mn-ea"/>
              </a:rPr>
              <a:t>유지 보수 할 수 있다</a:t>
            </a:r>
            <a:r>
              <a:rPr lang="en-US" altLang="ko-KR" sz="1200" b="1" dirty="0" smtClean="0"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36924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512000" y="2880000"/>
            <a:ext cx="1107996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OJT </a:t>
            </a:r>
            <a:r>
              <a:rPr lang="en-US" altLang="ko-KR" sz="12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Seminar</a:t>
            </a:r>
            <a:endParaRPr lang="en-US" altLang="ko-KR" sz="1200" b="1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21918" y="3938064"/>
            <a:ext cx="1359668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Feed back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OJT 4</a:t>
            </a:r>
            <a:r>
              <a:rPr lang="ko-KR" altLang="en-US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주차</a:t>
            </a:r>
            <a:endParaRPr lang="en-US" altLang="ko-KR" dirty="0" smtClean="0">
              <a:ln>
                <a:solidFill>
                  <a:schemeClr val="bg1">
                    <a:alpha val="10000"/>
                  </a:schemeClr>
                </a:solidFill>
              </a:ln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OJT 5</a:t>
            </a:r>
            <a:r>
              <a:rPr lang="ko-KR" altLang="en-US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주차</a:t>
            </a:r>
          </a:p>
        </p:txBody>
      </p:sp>
    </p:spTree>
    <p:extLst>
      <p:ext uri="{BB962C8B-B14F-4D97-AF65-F5344CB8AC3E}">
        <p14:creationId xmlns:p14="http://schemas.microsoft.com/office/powerpoint/2010/main" val="5143007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4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Bitbake(4/18</a:t>
              </a:r>
              <a:r>
                <a:rPr lang="en-US" altLang="ko-KR" sz="1600" b="1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grpSp>
        <p:nvGrpSpPr>
          <p:cNvPr id="6" name="Group 42"/>
          <p:cNvGrpSpPr/>
          <p:nvPr/>
        </p:nvGrpSpPr>
        <p:grpSpPr>
          <a:xfrm>
            <a:off x="758100" y="1050189"/>
            <a:ext cx="4623524" cy="269971"/>
            <a:chOff x="720000" y="1152000"/>
            <a:chExt cx="4623524" cy="269971"/>
          </a:xfrm>
        </p:grpSpPr>
        <p:sp>
          <p:nvSpPr>
            <p:cNvPr id="20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Append files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791344" y="1518509"/>
            <a:ext cx="785824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+mn-ea"/>
                <a:ea typeface="+mn-ea"/>
              </a:rPr>
              <a:t>확장자 </a:t>
            </a:r>
            <a:r>
              <a:rPr lang="en-US" altLang="ko-KR" sz="1200" b="1" dirty="0" smtClean="0">
                <a:latin typeface="+mn-ea"/>
                <a:ea typeface="+mn-ea"/>
              </a:rPr>
              <a:t>.</a:t>
            </a:r>
            <a:r>
              <a:rPr lang="en-US" altLang="ko-KR" sz="1200" b="1" dirty="0" err="1" smtClean="0">
                <a:latin typeface="+mn-ea"/>
                <a:ea typeface="+mn-ea"/>
              </a:rPr>
              <a:t>bbappend</a:t>
            </a:r>
            <a:r>
              <a:rPr lang="en-US" altLang="ko-KR" sz="1200" b="1" dirty="0" smtClean="0">
                <a:latin typeface="+mn-ea"/>
                <a:ea typeface="+mn-ea"/>
              </a:rPr>
              <a:t> </a:t>
            </a:r>
            <a:r>
              <a:rPr lang="ko-KR" altLang="en-US" sz="1200" b="1" dirty="0" smtClean="0">
                <a:latin typeface="+mn-ea"/>
                <a:ea typeface="+mn-ea"/>
              </a:rPr>
              <a:t>를 의미</a:t>
            </a:r>
            <a:r>
              <a:rPr lang="en-US" altLang="ko-KR" sz="1200" b="1" dirty="0" smtClean="0">
                <a:latin typeface="+mn-ea"/>
                <a:ea typeface="+mn-ea"/>
              </a:rPr>
              <a:t>, </a:t>
            </a:r>
            <a:r>
              <a:rPr lang="ko-KR" altLang="ko-KR" sz="1200" b="1" dirty="0" smtClean="0">
                <a:latin typeface="+mn-ea"/>
                <a:ea typeface="+mn-ea"/>
              </a:rPr>
              <a:t>존재하는</a:t>
            </a:r>
            <a:r>
              <a:rPr lang="en-US" altLang="ko-KR" sz="1200" b="1" dirty="0" smtClean="0">
                <a:latin typeface="+mn-ea"/>
                <a:ea typeface="+mn-ea"/>
              </a:rPr>
              <a:t> </a:t>
            </a:r>
            <a:r>
              <a:rPr lang="en-US" altLang="ko-KR" sz="1200" b="1" dirty="0">
                <a:latin typeface="+mn-ea"/>
                <a:ea typeface="+mn-ea"/>
              </a:rPr>
              <a:t>recipe file</a:t>
            </a:r>
            <a:r>
              <a:rPr lang="ko-KR" altLang="ko-KR" sz="1200" b="1" dirty="0">
                <a:latin typeface="+mn-ea"/>
                <a:ea typeface="+mn-ea"/>
              </a:rPr>
              <a:t>의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ko-KR" altLang="ko-KR" sz="1200" b="1" dirty="0">
                <a:latin typeface="+mn-ea"/>
                <a:ea typeface="+mn-ea"/>
              </a:rPr>
              <a:t>정보를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ko-KR" altLang="ko-KR" sz="1200" b="1" dirty="0">
                <a:latin typeface="+mn-ea"/>
                <a:ea typeface="+mn-ea"/>
              </a:rPr>
              <a:t>확장해서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ko-KR" altLang="ko-KR" sz="1200" b="1" dirty="0" err="1" smtClean="0">
                <a:latin typeface="+mn-ea"/>
                <a:ea typeface="+mn-ea"/>
              </a:rPr>
              <a:t>빌드</a:t>
            </a:r>
            <a:endParaRPr lang="en-US" altLang="ko-KR" sz="12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ko-KR" altLang="ko-KR" sz="12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n-ea"/>
                <a:ea typeface="+mn-ea"/>
              </a:rPr>
              <a:t>Bitbake</a:t>
            </a:r>
            <a:r>
              <a:rPr lang="ko-KR" altLang="ko-KR" sz="1200" b="1" dirty="0">
                <a:latin typeface="+mn-ea"/>
                <a:ea typeface="+mn-ea"/>
              </a:rPr>
              <a:t>는</a:t>
            </a:r>
            <a:r>
              <a:rPr lang="en-US" altLang="ko-KR" sz="1200" b="1" dirty="0">
                <a:latin typeface="+mn-ea"/>
                <a:ea typeface="+mn-ea"/>
              </a:rPr>
              <a:t> recipe file</a:t>
            </a:r>
            <a:r>
              <a:rPr lang="ko-KR" altLang="ko-KR" sz="1200" b="1" dirty="0">
                <a:latin typeface="+mn-ea"/>
                <a:ea typeface="+mn-ea"/>
              </a:rPr>
              <a:t>에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ko-KR" altLang="ko-KR" sz="1200" b="1" dirty="0">
                <a:latin typeface="+mn-ea"/>
                <a:ea typeface="+mn-ea"/>
              </a:rPr>
              <a:t>해당하는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ko-KR" altLang="ko-KR" sz="1200" b="1" dirty="0">
                <a:latin typeface="+mn-ea"/>
                <a:ea typeface="+mn-ea"/>
              </a:rPr>
              <a:t>모든</a:t>
            </a:r>
            <a:r>
              <a:rPr lang="en-US" altLang="ko-KR" sz="1200" b="1" dirty="0">
                <a:latin typeface="+mn-ea"/>
                <a:ea typeface="+mn-ea"/>
              </a:rPr>
              <a:t> append </a:t>
            </a:r>
            <a:r>
              <a:rPr lang="en-US" altLang="ko-KR" sz="1200" b="1" dirty="0" smtClean="0">
                <a:latin typeface="+mn-ea"/>
                <a:ea typeface="+mn-ea"/>
              </a:rPr>
              <a:t>file </a:t>
            </a:r>
            <a:r>
              <a:rPr lang="ko-KR" altLang="en-US" sz="1200" b="1" dirty="0" smtClean="0">
                <a:latin typeface="+mn-ea"/>
                <a:ea typeface="+mn-ea"/>
              </a:rPr>
              <a:t>가진다</a:t>
            </a:r>
            <a:r>
              <a:rPr lang="en-US" altLang="ko-KR" sz="1200" b="1" dirty="0" smtClean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ko-KR" sz="1200" b="1" dirty="0" smtClean="0">
                <a:latin typeface="+mn-ea"/>
                <a:ea typeface="+mn-ea"/>
              </a:rPr>
              <a:t>해당하는</a:t>
            </a:r>
            <a:r>
              <a:rPr lang="en-US" altLang="ko-KR" sz="1200" b="1" dirty="0" smtClean="0">
                <a:latin typeface="+mn-ea"/>
                <a:ea typeface="+mn-ea"/>
              </a:rPr>
              <a:t> recipe </a:t>
            </a:r>
            <a:r>
              <a:rPr lang="en-US" altLang="ko-KR" sz="1200" b="1" dirty="0">
                <a:latin typeface="+mn-ea"/>
                <a:ea typeface="+mn-ea"/>
              </a:rPr>
              <a:t>file</a:t>
            </a:r>
            <a:r>
              <a:rPr lang="ko-KR" altLang="ko-KR" sz="1200" b="1" dirty="0">
                <a:latin typeface="+mn-ea"/>
                <a:ea typeface="+mn-ea"/>
              </a:rPr>
              <a:t>과</a:t>
            </a:r>
            <a:r>
              <a:rPr lang="en-US" altLang="ko-KR" sz="1200" b="1" dirty="0">
                <a:latin typeface="+mn-ea"/>
                <a:ea typeface="+mn-ea"/>
              </a:rPr>
              <a:t> append file</a:t>
            </a:r>
            <a:r>
              <a:rPr lang="ko-KR" altLang="ko-KR" sz="1200" b="1" dirty="0">
                <a:latin typeface="+mn-ea"/>
                <a:ea typeface="+mn-ea"/>
              </a:rPr>
              <a:t>은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ko-KR" altLang="ko-KR" sz="1200" b="1" dirty="0">
                <a:latin typeface="+mn-ea"/>
                <a:ea typeface="+mn-ea"/>
              </a:rPr>
              <a:t>반드시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ko-KR" altLang="ko-KR" sz="1200" b="1" dirty="0">
                <a:latin typeface="+mn-ea"/>
                <a:ea typeface="+mn-ea"/>
              </a:rPr>
              <a:t>같은</a:t>
            </a:r>
            <a:r>
              <a:rPr lang="en-US" altLang="ko-KR" sz="1200" b="1" dirty="0">
                <a:latin typeface="+mn-ea"/>
                <a:ea typeface="+mn-ea"/>
              </a:rPr>
              <a:t> root filename</a:t>
            </a:r>
            <a:r>
              <a:rPr lang="ko-KR" altLang="ko-KR" sz="1200" b="1" dirty="0">
                <a:latin typeface="+mn-ea"/>
                <a:ea typeface="+mn-ea"/>
              </a:rPr>
              <a:t>을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ko-KR" altLang="en-US" sz="1200" b="1" dirty="0" smtClean="0">
                <a:latin typeface="+mn-ea"/>
                <a:ea typeface="+mn-ea"/>
              </a:rPr>
              <a:t>사용</a:t>
            </a:r>
            <a:r>
              <a:rPr lang="en-US" altLang="ko-KR" sz="1200" b="1" dirty="0" smtClean="0">
                <a:latin typeface="+mn-ea"/>
                <a:ea typeface="+mn-ea"/>
              </a:rPr>
              <a:t>.</a:t>
            </a:r>
            <a:endParaRPr lang="ko-KR" altLang="ko-KR" sz="12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latin typeface="+mn-ea"/>
                <a:ea typeface="+mn-ea"/>
              </a:rPr>
              <a:t>Ex) </a:t>
            </a:r>
            <a:r>
              <a:rPr lang="en-US" altLang="ko-KR" sz="1200" b="1" dirty="0">
                <a:latin typeface="+mn-ea"/>
                <a:ea typeface="+mn-ea"/>
              </a:rPr>
              <a:t>forfactor_0.0.bb </a:t>
            </a:r>
            <a:r>
              <a:rPr lang="ko-KR" altLang="ko-KR" sz="1200" b="1" dirty="0">
                <a:latin typeface="+mn-ea"/>
                <a:ea typeface="+mn-ea"/>
              </a:rPr>
              <a:t>와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en-US" altLang="ko-KR" sz="1200" b="1" dirty="0" smtClean="0">
                <a:latin typeface="+mn-ea"/>
                <a:ea typeface="+mn-ea"/>
              </a:rPr>
              <a:t>formfactor_0.0.bbappend</a:t>
            </a:r>
            <a:endParaRPr lang="ko-KR" altLang="ko-KR" sz="12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n-ea"/>
                <a:ea typeface="+mn-ea"/>
              </a:rPr>
              <a:t>Append file</a:t>
            </a:r>
            <a:r>
              <a:rPr lang="ko-KR" altLang="ko-KR" sz="1200" b="1" dirty="0">
                <a:latin typeface="+mn-ea"/>
                <a:ea typeface="+mn-ea"/>
              </a:rPr>
              <a:t>에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ko-KR" altLang="ko-KR" sz="1200" b="1" dirty="0">
                <a:latin typeface="+mn-ea"/>
                <a:ea typeface="+mn-ea"/>
              </a:rPr>
              <a:t>이름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ko-KR" altLang="ko-KR" sz="1200" b="1" dirty="0">
                <a:latin typeface="+mn-ea"/>
                <a:ea typeface="+mn-ea"/>
              </a:rPr>
              <a:t>지을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ko-KR" altLang="ko-KR" sz="1200" b="1" dirty="0">
                <a:latin typeface="+mn-ea"/>
                <a:ea typeface="+mn-ea"/>
              </a:rPr>
              <a:t>때</a:t>
            </a:r>
            <a:r>
              <a:rPr lang="en-US" altLang="ko-KR" sz="1200" b="1" dirty="0">
                <a:latin typeface="+mn-ea"/>
                <a:ea typeface="+mn-ea"/>
              </a:rPr>
              <a:t>, wildcard character (%)</a:t>
            </a:r>
            <a:r>
              <a:rPr lang="ko-KR" altLang="ko-KR" sz="1200" b="1" dirty="0">
                <a:latin typeface="+mn-ea"/>
                <a:ea typeface="+mn-ea"/>
              </a:rPr>
              <a:t>를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ko-KR" altLang="ko-KR" sz="1200" b="1" dirty="0" smtClean="0">
                <a:latin typeface="+mn-ea"/>
                <a:ea typeface="+mn-ea"/>
              </a:rPr>
              <a:t>사용</a:t>
            </a:r>
            <a:r>
              <a:rPr lang="en-US" altLang="ko-KR" sz="1200" b="1" dirty="0" smtClean="0">
                <a:latin typeface="+mn-ea"/>
                <a:ea typeface="+mn-ea"/>
              </a:rPr>
              <a:t> </a:t>
            </a:r>
            <a:r>
              <a:rPr lang="ko-KR" altLang="en-US" sz="1200" b="1" dirty="0" smtClean="0">
                <a:latin typeface="+mn-ea"/>
                <a:ea typeface="+mn-ea"/>
              </a:rPr>
              <a:t>가능</a:t>
            </a:r>
            <a:r>
              <a:rPr lang="en-US" altLang="ko-KR" sz="1200" b="1" dirty="0" smtClean="0">
                <a:latin typeface="+mn-ea"/>
                <a:ea typeface="+mn-ea"/>
              </a:rPr>
              <a:t>, </a:t>
            </a:r>
            <a:r>
              <a:rPr lang="en-US" altLang="ko-KR" sz="1200" b="1" dirty="0">
                <a:latin typeface="+mn-ea"/>
                <a:ea typeface="+mn-ea"/>
              </a:rPr>
              <a:t>%</a:t>
            </a:r>
            <a:r>
              <a:rPr lang="ko-KR" altLang="ko-KR" sz="1200" b="1" dirty="0">
                <a:latin typeface="+mn-ea"/>
                <a:ea typeface="+mn-ea"/>
              </a:rPr>
              <a:t>는</a:t>
            </a:r>
            <a:r>
              <a:rPr lang="en-US" altLang="ko-KR" sz="1200" b="1" dirty="0">
                <a:latin typeface="+mn-ea"/>
                <a:ea typeface="+mn-ea"/>
              </a:rPr>
              <a:t> recipe </a:t>
            </a:r>
            <a:r>
              <a:rPr lang="ko-KR" altLang="ko-KR" sz="1200" b="1" dirty="0">
                <a:latin typeface="+mn-ea"/>
                <a:ea typeface="+mn-ea"/>
              </a:rPr>
              <a:t>이름과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ko-KR" altLang="ko-KR" sz="1200" b="1" dirty="0" err="1" smtClean="0">
                <a:latin typeface="+mn-ea"/>
                <a:ea typeface="+mn-ea"/>
              </a:rPr>
              <a:t>매칭</a:t>
            </a:r>
            <a:endParaRPr lang="en-US" altLang="ko-KR" sz="12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latin typeface="+mn-ea"/>
                <a:ea typeface="+mn-ea"/>
              </a:rPr>
              <a:t>Ex) </a:t>
            </a:r>
            <a:r>
              <a:rPr lang="en-US" altLang="ko-KR" sz="1200" b="1" dirty="0">
                <a:latin typeface="+mn-ea"/>
                <a:ea typeface="+mn-ea"/>
              </a:rPr>
              <a:t>busybox_1.21.% </a:t>
            </a:r>
            <a:r>
              <a:rPr lang="en-US" altLang="ko-KR" sz="1200" b="1" dirty="0" err="1">
                <a:latin typeface="+mn-ea"/>
                <a:ea typeface="+mn-ea"/>
              </a:rPr>
              <a:t>bbappend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ko-KR" altLang="ko-KR" sz="1200" b="1" dirty="0">
                <a:latin typeface="+mn-ea"/>
                <a:ea typeface="+mn-ea"/>
              </a:rPr>
              <a:t>인</a:t>
            </a:r>
            <a:r>
              <a:rPr lang="en-US" altLang="ko-KR" sz="1200" b="1" dirty="0">
                <a:latin typeface="+mn-ea"/>
                <a:ea typeface="+mn-ea"/>
              </a:rPr>
              <a:t> append file</a:t>
            </a:r>
            <a:r>
              <a:rPr lang="ko-KR" altLang="ko-KR" sz="1200" b="1" dirty="0">
                <a:latin typeface="+mn-ea"/>
                <a:ea typeface="+mn-ea"/>
              </a:rPr>
              <a:t>이름을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ko-KR" altLang="ko-KR" sz="1200" b="1" dirty="0">
                <a:latin typeface="+mn-ea"/>
                <a:ea typeface="+mn-ea"/>
              </a:rPr>
              <a:t>가질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ko-KR" altLang="ko-KR" sz="1200" b="1" dirty="0">
                <a:latin typeface="+mn-ea"/>
                <a:ea typeface="+mn-ea"/>
              </a:rPr>
              <a:t>때</a:t>
            </a:r>
            <a:r>
              <a:rPr lang="en-US" altLang="ko-KR" sz="1200" b="1" dirty="0">
                <a:latin typeface="+mn-ea"/>
                <a:ea typeface="+mn-ea"/>
              </a:rPr>
              <a:t> append </a:t>
            </a:r>
            <a:r>
              <a:rPr lang="en-US" altLang="ko-KR" sz="1200" b="1" dirty="0" err="1">
                <a:latin typeface="+mn-ea"/>
                <a:ea typeface="+mn-ea"/>
              </a:rPr>
              <a:t>file은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en-US" altLang="ko-KR" sz="1200" b="1" dirty="0" err="1">
                <a:latin typeface="+mn-ea"/>
                <a:ea typeface="+mn-ea"/>
              </a:rPr>
              <a:t>recipe의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ko-KR" altLang="ko-KR" sz="1200" b="1" dirty="0">
                <a:latin typeface="+mn-ea"/>
                <a:ea typeface="+mn-ea"/>
              </a:rPr>
              <a:t>어떤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endParaRPr lang="ko-KR" altLang="ko-KR" sz="12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n-ea"/>
                <a:ea typeface="+mn-ea"/>
              </a:rPr>
              <a:t>busybox_1.21.x.bb </a:t>
            </a:r>
            <a:r>
              <a:rPr lang="ko-KR" altLang="ko-KR" sz="1200" b="1" dirty="0">
                <a:latin typeface="+mn-ea"/>
                <a:ea typeface="+mn-ea"/>
              </a:rPr>
              <a:t>버전을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ko-KR" altLang="ko-KR" sz="1200" b="1" dirty="0">
                <a:latin typeface="+mn-ea"/>
                <a:ea typeface="+mn-ea"/>
              </a:rPr>
              <a:t>찾을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ko-KR" altLang="ko-KR" sz="1200" b="1" dirty="0">
                <a:latin typeface="+mn-ea"/>
                <a:ea typeface="+mn-ea"/>
              </a:rPr>
              <a:t>것이다</a:t>
            </a:r>
            <a:r>
              <a:rPr lang="en-US" altLang="ko-KR" sz="1200" b="1" dirty="0">
                <a:latin typeface="+mn-ea"/>
                <a:ea typeface="+mn-ea"/>
              </a:rPr>
              <a:t>. </a:t>
            </a:r>
            <a:r>
              <a:rPr lang="ko-KR" altLang="ko-KR" sz="1200" b="1" dirty="0">
                <a:latin typeface="+mn-ea"/>
                <a:ea typeface="+mn-ea"/>
              </a:rPr>
              <a:t>그래서</a:t>
            </a:r>
            <a:r>
              <a:rPr lang="en-US" altLang="ko-KR" sz="1200" b="1" dirty="0">
                <a:latin typeface="+mn-ea"/>
                <a:ea typeface="+mn-ea"/>
              </a:rPr>
              <a:t>, </a:t>
            </a:r>
            <a:r>
              <a:rPr lang="en-US" altLang="ko-KR" sz="1200" b="1" dirty="0" err="1">
                <a:latin typeface="+mn-ea"/>
                <a:ea typeface="+mn-ea"/>
              </a:rPr>
              <a:t>appendfile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ko-KR" altLang="ko-KR" sz="1200" b="1" dirty="0">
                <a:latin typeface="+mn-ea"/>
                <a:ea typeface="+mn-ea"/>
              </a:rPr>
              <a:t>다음과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ko-KR" altLang="ko-KR" sz="1200" b="1" dirty="0">
                <a:latin typeface="+mn-ea"/>
                <a:ea typeface="+mn-ea"/>
              </a:rPr>
              <a:t>같은</a:t>
            </a:r>
            <a:r>
              <a:rPr lang="en-US" altLang="ko-KR" sz="1200" b="1" dirty="0">
                <a:latin typeface="+mn-ea"/>
                <a:ea typeface="+mn-ea"/>
              </a:rPr>
              <a:t> recipe name</a:t>
            </a:r>
            <a:r>
              <a:rPr lang="ko-KR" altLang="ko-KR" sz="1200" b="1" dirty="0">
                <a:latin typeface="+mn-ea"/>
                <a:ea typeface="+mn-ea"/>
              </a:rPr>
              <a:t>을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ko-KR" altLang="ko-KR" sz="1200" b="1" dirty="0">
                <a:latin typeface="+mn-ea"/>
                <a:ea typeface="+mn-ea"/>
              </a:rPr>
              <a:t>찾는다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n-ea"/>
                <a:ea typeface="+mn-ea"/>
              </a:rPr>
              <a:t>Busybox_1.21.1.bb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n-ea"/>
                <a:ea typeface="+mn-ea"/>
              </a:rPr>
              <a:t>Busybox_1.21.2.bb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latin typeface="+mn-ea"/>
                <a:ea typeface="+mn-ea"/>
              </a:rPr>
              <a:t>Bysybox_1.21.3.bb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ko-KR" sz="1200" b="1" dirty="0">
                <a:latin typeface="+mn-ea"/>
                <a:ea typeface="+mn-ea"/>
              </a:rPr>
              <a:t>만약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en-US" altLang="ko-KR" sz="1200" b="1" dirty="0" err="1">
                <a:latin typeface="+mn-ea"/>
                <a:ea typeface="+mn-ea"/>
              </a:rPr>
              <a:t>busybox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en-US" altLang="ko-KR" sz="1200" b="1" dirty="0" err="1">
                <a:latin typeface="+mn-ea"/>
                <a:ea typeface="+mn-ea"/>
              </a:rPr>
              <a:t>recip</a:t>
            </a:r>
            <a:r>
              <a:rPr lang="ko-KR" altLang="ko-KR" sz="1200" b="1" dirty="0">
                <a:latin typeface="+mn-ea"/>
                <a:ea typeface="+mn-ea"/>
              </a:rPr>
              <a:t>가</a:t>
            </a:r>
            <a:r>
              <a:rPr lang="en-US" altLang="ko-KR" sz="1200" b="1" dirty="0">
                <a:latin typeface="+mn-ea"/>
                <a:ea typeface="+mn-ea"/>
              </a:rPr>
              <a:t> busybox_1.3.0.bb</a:t>
            </a:r>
            <a:r>
              <a:rPr lang="ko-KR" altLang="ko-KR" sz="1200" b="1" dirty="0">
                <a:latin typeface="+mn-ea"/>
                <a:ea typeface="+mn-ea"/>
              </a:rPr>
              <a:t>로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ko-KR" altLang="ko-KR" sz="1200" b="1" dirty="0">
                <a:latin typeface="+mn-ea"/>
                <a:ea typeface="+mn-ea"/>
              </a:rPr>
              <a:t>업데이트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ko-KR" altLang="ko-KR" sz="1200" b="1" dirty="0">
                <a:latin typeface="+mn-ea"/>
                <a:ea typeface="+mn-ea"/>
              </a:rPr>
              <a:t>됐다면</a:t>
            </a:r>
            <a:r>
              <a:rPr lang="en-US" altLang="ko-KR" sz="1200" b="1" dirty="0">
                <a:latin typeface="+mn-ea"/>
                <a:ea typeface="+mn-ea"/>
              </a:rPr>
              <a:t>  append</a:t>
            </a:r>
            <a:r>
              <a:rPr lang="ko-KR" altLang="ko-KR" sz="1200" b="1" dirty="0">
                <a:latin typeface="+mn-ea"/>
                <a:ea typeface="+mn-ea"/>
              </a:rPr>
              <a:t>는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en-US" altLang="ko-KR" sz="1200" b="1" dirty="0" err="1" smtClean="0">
                <a:latin typeface="+mn-ea"/>
                <a:ea typeface="+mn-ea"/>
              </a:rPr>
              <a:t>recpie</a:t>
            </a:r>
            <a:r>
              <a:rPr lang="ko-KR" altLang="ko-KR" sz="1200" b="1" dirty="0" smtClean="0">
                <a:latin typeface="+mn-ea"/>
                <a:ea typeface="+mn-ea"/>
              </a:rPr>
              <a:t>를</a:t>
            </a:r>
            <a:r>
              <a:rPr lang="en-US" altLang="ko-KR" sz="1200" b="1" dirty="0" smtClean="0">
                <a:latin typeface="+mn-ea"/>
                <a:ea typeface="+mn-ea"/>
              </a:rPr>
              <a:t> </a:t>
            </a:r>
            <a:r>
              <a:rPr lang="ko-KR" altLang="ko-KR" sz="1200" b="1" dirty="0">
                <a:latin typeface="+mn-ea"/>
                <a:ea typeface="+mn-ea"/>
              </a:rPr>
              <a:t>찾지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ko-KR" altLang="ko-KR" sz="1200" b="1" dirty="0">
                <a:latin typeface="+mn-ea"/>
                <a:ea typeface="+mn-ea"/>
              </a:rPr>
              <a:t>못할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ko-KR" altLang="ko-KR" sz="1200" b="1" dirty="0">
                <a:latin typeface="+mn-ea"/>
                <a:ea typeface="+mn-ea"/>
              </a:rPr>
              <a:t>것이다</a:t>
            </a:r>
            <a:r>
              <a:rPr lang="en-US" altLang="ko-KR" sz="1200" b="1" dirty="0">
                <a:latin typeface="+mn-ea"/>
                <a:ea typeface="+mn-ea"/>
              </a:rPr>
              <a:t>. </a:t>
            </a:r>
            <a:r>
              <a:rPr lang="ko-KR" altLang="ko-KR" sz="1200" b="1" dirty="0">
                <a:latin typeface="+mn-ea"/>
                <a:ea typeface="+mn-ea"/>
              </a:rPr>
              <a:t>그러나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endParaRPr lang="ko-KR" altLang="ko-KR" sz="12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latin typeface="+mn-ea"/>
                <a:ea typeface="+mn-ea"/>
              </a:rPr>
              <a:t>append </a:t>
            </a:r>
            <a:r>
              <a:rPr lang="en-US" altLang="ko-KR" sz="1200" b="1" dirty="0" err="1">
                <a:latin typeface="+mn-ea"/>
                <a:ea typeface="+mn-ea"/>
              </a:rPr>
              <a:t>file의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en-US" altLang="ko-KR" sz="1200" b="1" dirty="0" err="1">
                <a:latin typeface="+mn-ea"/>
                <a:ea typeface="+mn-ea"/>
              </a:rPr>
              <a:t>이름을</a:t>
            </a:r>
            <a:r>
              <a:rPr lang="en-US" altLang="ko-KR" sz="1200" b="1" dirty="0">
                <a:latin typeface="+mn-ea"/>
                <a:ea typeface="+mn-ea"/>
              </a:rPr>
              <a:t> busybox_1.%.bbappend</a:t>
            </a:r>
            <a:r>
              <a:rPr lang="ko-KR" altLang="ko-KR" sz="1200" b="1" dirty="0">
                <a:latin typeface="+mn-ea"/>
                <a:ea typeface="+mn-ea"/>
              </a:rPr>
              <a:t>라고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ko-KR" altLang="ko-KR" sz="1200" b="1" dirty="0">
                <a:latin typeface="+mn-ea"/>
                <a:ea typeface="+mn-ea"/>
              </a:rPr>
              <a:t>한다면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ko-KR" altLang="ko-KR" sz="1200" b="1" dirty="0">
                <a:latin typeface="+mn-ea"/>
                <a:ea typeface="+mn-ea"/>
              </a:rPr>
              <a:t>찾을</a:t>
            </a:r>
            <a:r>
              <a:rPr lang="en-US" altLang="ko-KR" sz="1200" b="1" dirty="0">
                <a:latin typeface="+mn-ea"/>
                <a:ea typeface="+mn-ea"/>
              </a:rPr>
              <a:t> </a:t>
            </a:r>
            <a:r>
              <a:rPr lang="ko-KR" altLang="ko-KR" sz="1200" b="1" dirty="0">
                <a:latin typeface="+mn-ea"/>
                <a:ea typeface="+mn-ea"/>
              </a:rPr>
              <a:t>것이다</a:t>
            </a:r>
            <a:r>
              <a:rPr lang="en-US" altLang="ko-KR" sz="1200" b="1" dirty="0">
                <a:latin typeface="+mn-ea"/>
                <a:ea typeface="+mn-ea"/>
              </a:rPr>
              <a:t>.</a:t>
            </a:r>
            <a:endParaRPr lang="ko-KR" altLang="ko-KR" sz="12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36924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4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Bitbake(5/18</a:t>
              </a:r>
              <a:r>
                <a:rPr lang="en-US" altLang="ko-KR" sz="1600" b="1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720000" y="1008000"/>
            <a:ext cx="4623524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err="1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Yocto</a:t>
              </a:r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Project Development Environment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365" y="1918743"/>
            <a:ext cx="7026831" cy="344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4659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4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Bitbake(6/18</a:t>
              </a:r>
              <a:r>
                <a:rPr lang="en-US" altLang="ko-KR" sz="1600" b="1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720000" y="1008000"/>
            <a:ext cx="4623524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err="1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Yocto</a:t>
              </a:r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Project Development Environment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365" y="1918743"/>
            <a:ext cx="7026831" cy="344906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733551" y="2990850"/>
            <a:ext cx="838199" cy="4286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6808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43" y="1587417"/>
            <a:ext cx="7954485" cy="3534268"/>
          </a:xfrm>
          <a:prstGeom prst="rect">
            <a:avLst/>
          </a:prstGeom>
        </p:spPr>
      </p:pic>
      <p:grpSp>
        <p:nvGrpSpPr>
          <p:cNvPr id="29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4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Bitbake(6/18</a:t>
              </a:r>
              <a:r>
                <a:rPr lang="en-US" altLang="ko-KR" sz="1600" b="1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720000" y="1008000"/>
            <a:ext cx="4623524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User Configuration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1782023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4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Bitbake(7/18</a:t>
              </a:r>
              <a:r>
                <a:rPr lang="en-US" altLang="ko-KR" sz="1600" b="1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720000" y="1008000"/>
            <a:ext cx="4623524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err="1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Yocto</a:t>
              </a:r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Project Development Environment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365" y="1918743"/>
            <a:ext cx="7026831" cy="344906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714501" y="3457575"/>
            <a:ext cx="866774" cy="1371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855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4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Bitbake(7/18</a:t>
              </a:r>
              <a:r>
                <a:rPr lang="en-US" altLang="ko-KR" sz="1600" b="1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720000" y="1008000"/>
            <a:ext cx="4975950" cy="485415"/>
            <a:chOff x="720000" y="1152000"/>
            <a:chExt cx="4623524" cy="485415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485415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Metadata, Machine Configuration, Policy Configuration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365" y="1475307"/>
            <a:ext cx="5615541" cy="501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561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4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Bitbake(8/18</a:t>
              </a:r>
              <a:r>
                <a:rPr lang="en-US" altLang="ko-KR" sz="1600" b="1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720000" y="1008000"/>
            <a:ext cx="4623524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err="1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Yocto</a:t>
              </a:r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Project Development Environment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365" y="1918743"/>
            <a:ext cx="7026831" cy="344906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544936" y="2021911"/>
            <a:ext cx="2303289" cy="4926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2071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4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Bitbake(8/18</a:t>
              </a:r>
              <a:r>
                <a:rPr lang="en-US" altLang="ko-KR" sz="1600" b="1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720000" y="1008000"/>
            <a:ext cx="4975950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Source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850" y="1008000"/>
            <a:ext cx="4939230" cy="542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948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4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Bitbake(9/18</a:t>
              </a:r>
              <a:r>
                <a:rPr lang="en-US" altLang="ko-KR" sz="1600" b="1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720000" y="1008000"/>
            <a:ext cx="4623524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err="1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Yocto</a:t>
              </a:r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Project Development Environment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365" y="1918743"/>
            <a:ext cx="7026831" cy="344906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552700" y="2562225"/>
            <a:ext cx="2247900" cy="2762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9246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4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Bitbake(10/18</a:t>
              </a:r>
              <a:r>
                <a:rPr lang="en-US" altLang="ko-KR" sz="1600" b="1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720000" y="1008000"/>
            <a:ext cx="4623524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err="1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Yocto</a:t>
              </a:r>
              <a:r>
                <a:rPr lang="en-US" altLang="ko-KR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Project Development Environment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365" y="1918743"/>
            <a:ext cx="7026831" cy="344906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057900" y="2898210"/>
            <a:ext cx="2143125" cy="74986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5190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777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Feed back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01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GCC(1/3)</a:t>
              </a:r>
              <a:endParaRPr lang="en-US" altLang="ko-KR" sz="16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" name="Group 42"/>
          <p:cNvGrpSpPr/>
          <p:nvPr/>
        </p:nvGrpSpPr>
        <p:grpSpPr>
          <a:xfrm>
            <a:off x="720000" y="1008000"/>
            <a:ext cx="2916000" cy="269971"/>
            <a:chOff x="720000" y="1152000"/>
            <a:chExt cx="2916000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6000" y="1152000"/>
              <a:ext cx="2880000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GCC Option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6000" y="1475307"/>
            <a:ext cx="628248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-c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옵션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(*.o)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-v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옵션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컴파일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과정을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보여주는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옵션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-o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옵션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</a:t>
            </a:r>
            <a:r>
              <a:rPr lang="en-US" altLang="ko-KR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cc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이름을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지정하는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옵션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-E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옵션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</a:t>
            </a:r>
            <a:r>
              <a:rPr lang="en-US" altLang="ko-KR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cc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컴파일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과정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중에서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 preprocessing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까지만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처리하고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stdout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-S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옵션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어셈블리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파일만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생성하고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컴파일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종료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(.S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생성됨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-D[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매크로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옵션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외부에서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#define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정의하는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옵션</a:t>
            </a:r>
            <a:endParaRPr lang="ko-KR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00" y="3180553"/>
            <a:ext cx="2383126" cy="162416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00" y="4796533"/>
            <a:ext cx="6287377" cy="132416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912124" y="4796533"/>
            <a:ext cx="2300140" cy="1996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897243" y="5295598"/>
            <a:ext cx="2908909" cy="1679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56000" y="5599522"/>
            <a:ext cx="431999" cy="184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38000" y="5132215"/>
            <a:ext cx="562899" cy="1633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971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4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Bitbake(10/18</a:t>
              </a:r>
              <a:r>
                <a:rPr lang="en-US" altLang="ko-KR" sz="1600" b="1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720000" y="1008000"/>
            <a:ext cx="4975950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Package Feeds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587" y="1402244"/>
            <a:ext cx="5450827" cy="506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870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4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Bitbake(11/18</a:t>
              </a:r>
              <a:r>
                <a:rPr lang="en-US" altLang="ko-KR" sz="1600" b="1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720000" y="1008000"/>
            <a:ext cx="4623524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err="1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Yocto</a:t>
              </a:r>
              <a:r>
                <a:rPr lang="en-US" altLang="ko-KR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Project Development Environment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365" y="1918743"/>
            <a:ext cx="7026831" cy="344906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857500" y="3076574"/>
            <a:ext cx="723900" cy="5524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8936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4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Bitbake(11/18</a:t>
              </a:r>
              <a:r>
                <a:rPr lang="en-US" altLang="ko-KR" sz="1600" b="1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720000" y="1008000"/>
            <a:ext cx="4975950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Source Fetching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823" y="1463720"/>
            <a:ext cx="5479501" cy="473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9291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4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Bitbake(12/18</a:t>
              </a:r>
              <a:r>
                <a:rPr lang="en-US" altLang="ko-KR" sz="1600" b="1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720000" y="1008000"/>
            <a:ext cx="4623524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err="1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Yocto</a:t>
              </a:r>
              <a:r>
                <a:rPr lang="en-US" altLang="ko-KR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Project Development Environment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365" y="1918743"/>
            <a:ext cx="7026831" cy="344906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867025" y="3762374"/>
            <a:ext cx="732910" cy="53340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4968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4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Bitbake(12/18</a:t>
              </a:r>
              <a:r>
                <a:rPr lang="en-US" altLang="ko-KR" sz="1600" b="1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720000" y="1008000"/>
            <a:ext cx="4975950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Patching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437" y="1519730"/>
            <a:ext cx="5903488" cy="492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2956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4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Bitbake(13/18</a:t>
              </a:r>
              <a:r>
                <a:rPr lang="en-US" altLang="ko-KR" sz="1600" b="1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720000" y="1008000"/>
            <a:ext cx="4623524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err="1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Yocto</a:t>
              </a:r>
              <a:r>
                <a:rPr lang="en-US" altLang="ko-KR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Project Development Environment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365" y="1918743"/>
            <a:ext cx="7026831" cy="344906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847975" y="4419600"/>
            <a:ext cx="733425" cy="6191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4719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4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Bitbake(13/18</a:t>
              </a:r>
              <a:r>
                <a:rPr lang="en-US" altLang="ko-KR" sz="1600" b="1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720000" y="1008000"/>
            <a:ext cx="4975950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Configuration and Compilation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576" y="1571624"/>
            <a:ext cx="6482562" cy="479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080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4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Bitbake(14/18</a:t>
              </a:r>
              <a:r>
                <a:rPr lang="en-US" altLang="ko-KR" sz="1600" b="1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720000" y="1008000"/>
            <a:ext cx="4623524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err="1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Yocto</a:t>
              </a:r>
              <a:r>
                <a:rPr lang="en-US" altLang="ko-KR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Project Development Environment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365" y="1918743"/>
            <a:ext cx="7026831" cy="344906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648075" y="3058293"/>
            <a:ext cx="752476" cy="197090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4033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4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Bitbake(14/18</a:t>
              </a:r>
              <a:r>
                <a:rPr lang="en-US" altLang="ko-KR" sz="1600" b="1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720000" y="1008000"/>
            <a:ext cx="4975950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Package Splitting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224" y="1616127"/>
            <a:ext cx="4196247" cy="463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156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4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Bitbake(15/18</a:t>
              </a:r>
              <a:r>
                <a:rPr lang="en-US" altLang="ko-KR" sz="1600" b="1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720000" y="1008000"/>
            <a:ext cx="4623524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err="1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Yocto</a:t>
              </a:r>
              <a:r>
                <a:rPr lang="en-US" altLang="ko-KR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Project Development Environment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365" y="1918743"/>
            <a:ext cx="7026831" cy="344906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20000" y="3876676"/>
            <a:ext cx="828675" cy="36194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4163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777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Feed back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01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GCC(2/3</a:t>
              </a:r>
              <a:r>
                <a:rPr lang="en-US" altLang="ko-KR" sz="1600" b="1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grpSp>
        <p:nvGrpSpPr>
          <p:cNvPr id="4" name="Group 42"/>
          <p:cNvGrpSpPr/>
          <p:nvPr/>
        </p:nvGrpSpPr>
        <p:grpSpPr>
          <a:xfrm>
            <a:off x="720000" y="1008000"/>
            <a:ext cx="2916000" cy="269971"/>
            <a:chOff x="720000" y="1152000"/>
            <a:chExt cx="2916000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6000" y="1152000"/>
              <a:ext cx="2880000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GCC Option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756000" y="1475307"/>
            <a:ext cx="5740674" cy="1718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-U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매크로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옵션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외부에서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undef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매크로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[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매크로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옵션을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옵션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make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모든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종속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항목을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MM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옵션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include </a:t>
            </a:r>
            <a:r>
              <a:rPr lang="ko-KR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디렉토리에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있는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헤더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파일은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빼고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종속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항목을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nostdinc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옵션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옵션으로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디렉토리에서만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헤더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파일을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찾는다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-C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옵션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: -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옵션과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사용하며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과정에서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주석을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제거하지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않는다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-I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옵션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컴파일러가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헤더파일을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탐색할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디렉토리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지정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옵션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00" y="3361147"/>
            <a:ext cx="7516274" cy="67636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20000" y="4092635"/>
            <a:ext cx="68515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옵션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컴파일러가 헤더파일을 탐색할 파일 이름 지정 옵션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-L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옵션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라이브러리를 탐색할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디렉토리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지정 옵션</a:t>
            </a:r>
            <a:endParaRPr lang="ko-KR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-l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옵션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같이 링크할 라이브러리 지정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-shared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옵션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공유라이브러리와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정적라이브러리가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같이 있을 경우 공유라이브러리 우선 링크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-static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옵션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-shared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옵션과 반대로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정적라이브러리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우선 링크</a:t>
            </a:r>
            <a:endParaRPr lang="ko-KR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0627827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4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Bitbake(15/18</a:t>
              </a:r>
              <a:r>
                <a:rPr lang="en-US" altLang="ko-KR" sz="1600" b="1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720000" y="1008000"/>
            <a:ext cx="4975950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Image Generation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225" y="1492746"/>
            <a:ext cx="3517450" cy="474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399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4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Bitbake(16/18</a:t>
              </a:r>
              <a:r>
                <a:rPr lang="en-US" altLang="ko-KR" sz="1600" b="1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720000" y="1008000"/>
            <a:ext cx="4623524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err="1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Yocto</a:t>
              </a:r>
              <a:r>
                <a:rPr lang="en-US" altLang="ko-KR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Project Development Environment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365" y="1918743"/>
            <a:ext cx="7026831" cy="344906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196325" y="3867151"/>
            <a:ext cx="828675" cy="37147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2082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4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Bitbake(16/18</a:t>
              </a:r>
              <a:r>
                <a:rPr lang="en-US" altLang="ko-KR" sz="1600" b="1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720000" y="1008000"/>
            <a:ext cx="4975950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SDK </a:t>
              </a:r>
              <a:r>
                <a:rPr lang="en-US" altLang="ko-KR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G</a:t>
              </a:r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eneration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49" y="1587417"/>
            <a:ext cx="3881833" cy="474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8044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4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Bitbake(17/18</a:t>
              </a:r>
              <a:r>
                <a:rPr lang="en-US" altLang="ko-KR" sz="1600" b="1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720000" y="1008000"/>
            <a:ext cx="4623524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err="1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Yocto</a:t>
              </a:r>
              <a:r>
                <a:rPr lang="en-US" altLang="ko-KR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Project Development Environment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365" y="1918743"/>
            <a:ext cx="7026831" cy="344906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996175" y="4438651"/>
            <a:ext cx="1080900" cy="723899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1756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4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Bitbake(17/18</a:t>
              </a:r>
              <a:r>
                <a:rPr lang="en-US" altLang="ko-KR" sz="1600" b="1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720000" y="1008000"/>
            <a:ext cx="4975950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Images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615" y="1587417"/>
            <a:ext cx="4314385" cy="418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072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4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Bitbake(18/18</a:t>
              </a:r>
              <a:r>
                <a:rPr lang="en-US" altLang="ko-KR" sz="1600" b="1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720000" y="1008000"/>
            <a:ext cx="4623524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err="1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Yocto</a:t>
              </a:r>
              <a:r>
                <a:rPr lang="en-US" altLang="ko-KR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Project Development Environment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365" y="1918743"/>
            <a:ext cx="7026831" cy="344906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101075" y="4448174"/>
            <a:ext cx="1042800" cy="771525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8979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4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Bitbake(18/18)</a:t>
              </a:r>
              <a:endParaRPr lang="en-US" altLang="ko-KR" sz="16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720000" y="1008000"/>
            <a:ext cx="4975950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Images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395" y="1587417"/>
            <a:ext cx="4906060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829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4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Qemux86(1/13</a:t>
              </a:r>
              <a:r>
                <a:rPr lang="en-US" altLang="ko-KR" sz="1600" b="1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grpSp>
        <p:nvGrpSpPr>
          <p:cNvPr id="5" name="Group 42"/>
          <p:cNvGrpSpPr/>
          <p:nvPr/>
        </p:nvGrpSpPr>
        <p:grpSpPr>
          <a:xfrm>
            <a:off x="720000" y="1008000"/>
            <a:ext cx="4975950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err="1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Yocto</a:t>
              </a:r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Project Quick Start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8650" y="1587417"/>
            <a:ext cx="606127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sz="12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Ubuntu and </a:t>
            </a:r>
            <a:r>
              <a:rPr lang="ko-KR" altLang="ko-KR" sz="1200" b="1" i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Debian</a:t>
            </a:r>
            <a:endParaRPr lang="en-US" altLang="ko-KR" sz="1200" b="1" i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$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sudo apt-get install gawk wget git-core diffstat unzip texinfo gcc-multilib \</a:t>
            </a:r>
            <a:b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build-essential chrpath socat libsdl1.2-dev xterm</a:t>
            </a:r>
          </a:p>
          <a:p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  <a:p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$ git clone git://git.yoctoproject.org/poky</a:t>
            </a:r>
            <a:b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Cloning into 'poky'...</a:t>
            </a:r>
            <a:b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remote: Counting objects: 226790, done.</a:t>
            </a:r>
            <a:b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remote: Compressing objects: 100% (57465/57465), done.</a:t>
            </a:r>
            <a:b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remote: Total 226790 (delta 165212), reused 225887 (delta 164327)</a:t>
            </a:r>
            <a:b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Receiving objects: 100% (226790/226790), 100.98 MiB | 263 KiB/s, done.</a:t>
            </a:r>
            <a:b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Resolving deltas: 100% (165212/165212), done.</a:t>
            </a:r>
            <a:b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$ git checkout krogoth</a:t>
            </a:r>
          </a:p>
          <a:p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$ cd ~/poky</a:t>
            </a:r>
          </a:p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$ git checkout -b krogoth origin/krogoth</a:t>
            </a:r>
          </a:p>
          <a:p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$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source oe-init-build-env</a:t>
            </a:r>
          </a:p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</a:p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$ bitbake core-image-sato</a:t>
            </a:r>
          </a:p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$ runqemu qemux86</a:t>
            </a:r>
          </a:p>
          <a:p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175" y="4193239"/>
            <a:ext cx="3441529" cy="199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1072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4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Qemux86(2/13</a:t>
              </a:r>
              <a:r>
                <a:rPr lang="en-US" altLang="ko-KR" sz="1600" b="1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grpSp>
        <p:nvGrpSpPr>
          <p:cNvPr id="4" name="Group 42"/>
          <p:cNvGrpSpPr/>
          <p:nvPr/>
        </p:nvGrpSpPr>
        <p:grpSpPr>
          <a:xfrm>
            <a:off x="720000" y="1008000"/>
            <a:ext cx="4975950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Hello World!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00" y="1754860"/>
            <a:ext cx="3197032" cy="21241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3732" y="3364886"/>
            <a:ext cx="5222293" cy="252915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527365" y="3099207"/>
            <a:ext cx="930085" cy="133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6" idx="3"/>
          </p:cNvCxnSpPr>
          <p:nvPr/>
        </p:nvCxnSpPr>
        <p:spPr>
          <a:xfrm>
            <a:off x="2457450" y="3165882"/>
            <a:ext cx="1836282" cy="4311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20000" y="1396963"/>
            <a:ext cx="36551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$]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Yocto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-layer create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hdlc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//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새로운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layer </a:t>
            </a:r>
            <a:r>
              <a:rPr lang="ko-KR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만들기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32415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4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Qemux86(3/13</a:t>
              </a:r>
              <a:r>
                <a:rPr lang="en-US" altLang="ko-KR" sz="1600" b="1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grpSp>
        <p:nvGrpSpPr>
          <p:cNvPr id="5" name="Group 42"/>
          <p:cNvGrpSpPr/>
          <p:nvPr/>
        </p:nvGrpSpPr>
        <p:grpSpPr>
          <a:xfrm>
            <a:off x="720000" y="1008000"/>
            <a:ext cx="4975950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Hello World!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587417"/>
            <a:ext cx="4934639" cy="3620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5943" y="2885089"/>
            <a:ext cx="6554115" cy="209579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20000" y="1752600"/>
            <a:ext cx="1108800" cy="196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7" idx="3"/>
          </p:cNvCxnSpPr>
          <p:nvPr/>
        </p:nvCxnSpPr>
        <p:spPr>
          <a:xfrm>
            <a:off x="1828800" y="1851010"/>
            <a:ext cx="485775" cy="10340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2181225" y="4657725"/>
            <a:ext cx="2409825" cy="190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8500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777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Feed back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01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GCC(3/3</a:t>
              </a:r>
              <a:r>
                <a:rPr lang="en-US" altLang="ko-KR" sz="1600" b="1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grpSp>
        <p:nvGrpSpPr>
          <p:cNvPr id="4" name="Group 42"/>
          <p:cNvGrpSpPr/>
          <p:nvPr/>
        </p:nvGrpSpPr>
        <p:grpSpPr>
          <a:xfrm>
            <a:off x="720000" y="1008000"/>
            <a:ext cx="2916000" cy="269971"/>
            <a:chOff x="720000" y="1152000"/>
            <a:chExt cx="2916000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6000" y="1152000"/>
              <a:ext cx="2880000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GCC Option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756000" y="1475307"/>
            <a:ext cx="573746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-Wall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모든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모호한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코딩에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대해서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경고를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보내는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옵션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-W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합법적이지만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모호한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코딩에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대해서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경고를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보내는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옵션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-W -Wall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아주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사소한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모호성에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대해서도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경고가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발생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-m32 : 32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비트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컴파일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-m64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64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비트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컴파일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fPIC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메모리의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주소에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적제되어도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정상적으로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실행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되도록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컴파일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요청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-lm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수학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라이브러리를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포함한다는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것을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969629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425" y="2300348"/>
            <a:ext cx="5324475" cy="34861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99" y="1620805"/>
            <a:ext cx="4934639" cy="362001"/>
          </a:xfrm>
          <a:prstGeom prst="rect">
            <a:avLst/>
          </a:prstGeom>
        </p:spPr>
      </p:pic>
      <p:grpSp>
        <p:nvGrpSpPr>
          <p:cNvPr id="3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4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Qemux86(4/13</a:t>
              </a:r>
              <a:r>
                <a:rPr lang="en-US" altLang="ko-KR" sz="1600" b="1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grpSp>
        <p:nvGrpSpPr>
          <p:cNvPr id="4" name="Group 42"/>
          <p:cNvGrpSpPr/>
          <p:nvPr/>
        </p:nvGrpSpPr>
        <p:grpSpPr>
          <a:xfrm>
            <a:off x="720000" y="1008000"/>
            <a:ext cx="4975950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Hello World!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834425" y="1765408"/>
            <a:ext cx="1108800" cy="196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7" idx="3"/>
          </p:cNvCxnSpPr>
          <p:nvPr/>
        </p:nvCxnSpPr>
        <p:spPr>
          <a:xfrm>
            <a:off x="2943225" y="1863818"/>
            <a:ext cx="485775" cy="10340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2514600" y="5303748"/>
            <a:ext cx="2962275" cy="190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1367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4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Qemux86(5/13</a:t>
              </a:r>
              <a:r>
                <a:rPr lang="en-US" altLang="ko-KR" sz="1600" b="1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grpSp>
        <p:nvGrpSpPr>
          <p:cNvPr id="4" name="Group 42"/>
          <p:cNvGrpSpPr/>
          <p:nvPr/>
        </p:nvGrpSpPr>
        <p:grpSpPr>
          <a:xfrm>
            <a:off x="720000" y="1008000"/>
            <a:ext cx="4975950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Hello World!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365" y="1668719"/>
            <a:ext cx="6496600" cy="439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97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4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Qemux86(6/13</a:t>
              </a:r>
              <a:r>
                <a:rPr lang="en-US" altLang="ko-KR" sz="1600" b="1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grpSp>
        <p:nvGrpSpPr>
          <p:cNvPr id="4" name="Group 42"/>
          <p:cNvGrpSpPr/>
          <p:nvPr/>
        </p:nvGrpSpPr>
        <p:grpSpPr>
          <a:xfrm>
            <a:off x="720000" y="1008000"/>
            <a:ext cx="4975950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Hello World!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365" y="1848940"/>
            <a:ext cx="6753775" cy="416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8199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4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Qemux86(7/13</a:t>
              </a:r>
              <a:r>
                <a:rPr lang="en-US" altLang="ko-KR" sz="1600" b="1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grpSp>
        <p:nvGrpSpPr>
          <p:cNvPr id="4" name="Group 42"/>
          <p:cNvGrpSpPr/>
          <p:nvPr/>
        </p:nvGrpSpPr>
        <p:grpSpPr>
          <a:xfrm>
            <a:off x="720000" y="1008000"/>
            <a:ext cx="4975950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Hello World!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449" y="1889475"/>
            <a:ext cx="5253461" cy="417307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56000" y="1421336"/>
            <a:ext cx="63329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runqemu</a:t>
            </a:r>
            <a:r>
              <a:rPr lang="en-US" altLang="ko-KR" sz="1200" b="1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qemux86 core-image-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sato</a:t>
            </a:r>
            <a:r>
              <a:rPr lang="en-US" altLang="ko-KR" sz="1200" b="1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// </a:t>
            </a:r>
            <a:r>
              <a:rPr lang="ko-KR" altLang="ko-KR" sz="1200" b="1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새로</a:t>
            </a:r>
            <a:r>
              <a:rPr lang="en-US" altLang="ko-KR" sz="1200" b="1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만든</a:t>
            </a:r>
            <a:r>
              <a:rPr lang="en-US" altLang="ko-KR" sz="1200" b="1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b="1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이미지를</a:t>
            </a:r>
            <a:r>
              <a:rPr lang="en-US" altLang="ko-KR" sz="1200" b="1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qemux86 </a:t>
            </a:r>
            <a:r>
              <a:rPr lang="ko-KR" altLang="ko-KR" sz="1200" b="1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50808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4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Qemux86(8/13</a:t>
              </a:r>
              <a:r>
                <a:rPr lang="en-US" altLang="ko-KR" sz="1600" b="1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grpSp>
        <p:nvGrpSpPr>
          <p:cNvPr id="4" name="Group 42"/>
          <p:cNvGrpSpPr/>
          <p:nvPr/>
        </p:nvGrpSpPr>
        <p:grpSpPr>
          <a:xfrm>
            <a:off x="720000" y="1008000"/>
            <a:ext cx="4975950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Qemux86 </a:t>
              </a:r>
              <a:r>
                <a:rPr lang="en-US" altLang="ko-KR" b="1" dirty="0" err="1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Hdlc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059" y="1880906"/>
            <a:ext cx="4172532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8124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4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Qemux86(9/13</a:t>
              </a:r>
              <a:r>
                <a:rPr lang="en-US" altLang="ko-KR" sz="1600" b="1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grpSp>
        <p:nvGrpSpPr>
          <p:cNvPr id="4" name="Group 42"/>
          <p:cNvGrpSpPr/>
          <p:nvPr/>
        </p:nvGrpSpPr>
        <p:grpSpPr>
          <a:xfrm>
            <a:off x="720000" y="1008000"/>
            <a:ext cx="4975950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Qemux86 </a:t>
              </a:r>
              <a:r>
                <a:rPr lang="en-US" altLang="ko-KR" b="1" dirty="0" err="1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Hdlc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1562100"/>
            <a:ext cx="725805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039251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4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Qemux86(10/13</a:t>
              </a:r>
              <a:r>
                <a:rPr lang="en-US" altLang="ko-KR" sz="1600" b="1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grpSp>
        <p:nvGrpSpPr>
          <p:cNvPr id="4" name="Group 42"/>
          <p:cNvGrpSpPr/>
          <p:nvPr/>
        </p:nvGrpSpPr>
        <p:grpSpPr>
          <a:xfrm>
            <a:off x="720000" y="1008000"/>
            <a:ext cx="4975950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Qemux86 </a:t>
              </a:r>
              <a:r>
                <a:rPr lang="en-US" altLang="ko-KR" b="1" dirty="0" err="1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Hdlc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023" y="1587417"/>
            <a:ext cx="6115904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4790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4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Qemux86(11/13</a:t>
              </a:r>
              <a:r>
                <a:rPr lang="en-US" altLang="ko-KR" sz="1600" b="1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grpSp>
        <p:nvGrpSpPr>
          <p:cNvPr id="3" name="Group 42"/>
          <p:cNvGrpSpPr/>
          <p:nvPr/>
        </p:nvGrpSpPr>
        <p:grpSpPr>
          <a:xfrm>
            <a:off x="720000" y="1008000"/>
            <a:ext cx="4975950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Qemux86 </a:t>
              </a:r>
              <a:r>
                <a:rPr lang="en-US" altLang="ko-KR" b="1" dirty="0" err="1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Hdlc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640" y="1587417"/>
            <a:ext cx="6049219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550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4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Qemux86(12/13</a:t>
              </a:r>
              <a:r>
                <a:rPr lang="en-US" altLang="ko-KR" sz="1600" b="1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grpSp>
        <p:nvGrpSpPr>
          <p:cNvPr id="7" name="Group 42"/>
          <p:cNvGrpSpPr/>
          <p:nvPr/>
        </p:nvGrpSpPr>
        <p:grpSpPr>
          <a:xfrm>
            <a:off x="720000" y="1008000"/>
            <a:ext cx="4975950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Qemux86 Make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00" y="1587417"/>
            <a:ext cx="2600688" cy="68589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3041376"/>
            <a:ext cx="8424000" cy="166353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38200" y="3648075"/>
            <a:ext cx="809625" cy="133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552950" y="4371975"/>
            <a:ext cx="1924050" cy="171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5932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4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Qemux86(13/13)</a:t>
              </a:r>
              <a:endParaRPr lang="en-US" altLang="ko-KR" sz="16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" name="Group 42"/>
          <p:cNvGrpSpPr/>
          <p:nvPr/>
        </p:nvGrpSpPr>
        <p:grpSpPr>
          <a:xfrm>
            <a:off x="720000" y="1008000"/>
            <a:ext cx="4975950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Qemux86 Make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365" y="1582933"/>
            <a:ext cx="6400800" cy="470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295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777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Feed back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01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컴파일러 비교</a:t>
              </a:r>
              <a:endParaRPr lang="en-US" altLang="ko-KR" sz="16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" name="Group 42"/>
          <p:cNvGrpSpPr/>
          <p:nvPr/>
        </p:nvGrpSpPr>
        <p:grpSpPr>
          <a:xfrm>
            <a:off x="720000" y="1008000"/>
            <a:ext cx="2916000" cy="269971"/>
            <a:chOff x="720000" y="1152000"/>
            <a:chExt cx="2916000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6000" y="1152000"/>
              <a:ext cx="2880000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err="1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Cgwin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756000" y="1259886"/>
            <a:ext cx="4378122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시그너스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솔루션스에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의해 개발된 자유 소프트웨어 모음집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grpSp>
        <p:nvGrpSpPr>
          <p:cNvPr id="11" name="Group 42"/>
          <p:cNvGrpSpPr/>
          <p:nvPr/>
        </p:nvGrpSpPr>
        <p:grpSpPr>
          <a:xfrm>
            <a:off x="720000" y="1671125"/>
            <a:ext cx="2916000" cy="269971"/>
            <a:chOff x="720000" y="1152000"/>
            <a:chExt cx="2916000" cy="269971"/>
          </a:xfrm>
        </p:grpSpPr>
        <p:sp>
          <p:nvSpPr>
            <p:cNvPr id="15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6000" y="1152000"/>
              <a:ext cx="2880000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err="1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Mingw</a:t>
              </a:r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(Minimalist GNU)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56000" y="1922917"/>
            <a:ext cx="34515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윈도우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구현할 수 있는 헤더들을 가짐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GCC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사용가능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MicroWindow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기반 프로그램을 만들 수 있음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8" name="Group 42"/>
          <p:cNvGrpSpPr/>
          <p:nvPr/>
        </p:nvGrpSpPr>
        <p:grpSpPr>
          <a:xfrm>
            <a:off x="720000" y="2923869"/>
            <a:ext cx="2916000" cy="269971"/>
            <a:chOff x="720000" y="1152000"/>
            <a:chExt cx="2916000" cy="269971"/>
          </a:xfrm>
        </p:grpSpPr>
        <p:sp>
          <p:nvSpPr>
            <p:cNvPr id="19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56000" y="1152000"/>
              <a:ext cx="2880000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VC++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756000" y="4172232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 Compiler</a:t>
            </a:r>
          </a:p>
        </p:txBody>
      </p:sp>
      <p:grpSp>
        <p:nvGrpSpPr>
          <p:cNvPr id="22" name="Group 42"/>
          <p:cNvGrpSpPr/>
          <p:nvPr/>
        </p:nvGrpSpPr>
        <p:grpSpPr>
          <a:xfrm>
            <a:off x="720000" y="3860363"/>
            <a:ext cx="2916000" cy="269971"/>
            <a:chOff x="720000" y="1152000"/>
            <a:chExt cx="2916000" cy="269971"/>
          </a:xfrm>
        </p:grpSpPr>
        <p:sp>
          <p:nvSpPr>
            <p:cNvPr id="2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56000" y="1152000"/>
              <a:ext cx="2880000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CC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756000" y="3172134"/>
            <a:ext cx="3708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MicroSorft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Window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작동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언어로 프로그래밍 가능한 통합 개발환경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56000" y="4934581"/>
            <a:ext cx="457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++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사용하는 것은 </a:t>
            </a:r>
            <a:r>
              <a:rPr lang="en-US" altLang="ko-KR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gcc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</a:t>
            </a:r>
            <a:r>
              <a:rPr lang="en-US" altLang="ko-KR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lstdc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++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옵션을 추가 해준 차이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0" name="Group 42"/>
          <p:cNvGrpSpPr/>
          <p:nvPr/>
        </p:nvGrpSpPr>
        <p:grpSpPr>
          <a:xfrm>
            <a:off x="720000" y="4622712"/>
            <a:ext cx="2916000" cy="269971"/>
            <a:chOff x="720000" y="1152000"/>
            <a:chExt cx="2916000" cy="269971"/>
          </a:xfrm>
        </p:grpSpPr>
        <p:sp>
          <p:nvSpPr>
            <p:cNvPr id="34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56000" y="1152000"/>
              <a:ext cx="2880000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GCC </a:t>
              </a:r>
              <a:r>
                <a:rPr lang="ko-KR" altLang="en-US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와 </a:t>
              </a:r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G++ </a:t>
              </a:r>
              <a:r>
                <a:rPr lang="ko-KR" altLang="en-US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차이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68832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5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Socket(1/23)</a:t>
              </a:r>
              <a:endParaRPr lang="en-US" altLang="ko-KR" sz="16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720000" y="1008000"/>
            <a:ext cx="4975950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Protocol </a:t>
              </a:r>
              <a:r>
                <a:rPr lang="ko-KR" altLang="en-US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정의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6000" y="1475307"/>
            <a:ext cx="2884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 상호간의 대화에 필요한 규약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" name="Group 42"/>
          <p:cNvGrpSpPr/>
          <p:nvPr/>
        </p:nvGrpSpPr>
        <p:grpSpPr>
          <a:xfrm>
            <a:off x="720000" y="1949642"/>
            <a:ext cx="4975950" cy="269971"/>
            <a:chOff x="720000" y="1152000"/>
            <a:chExt cx="4623524" cy="269971"/>
          </a:xfrm>
        </p:grpSpPr>
        <p:sp>
          <p:nvSpPr>
            <p:cNvPr id="17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IPC(</a:t>
              </a:r>
              <a:r>
                <a:rPr lang="en-US" altLang="ko-KR" b="1" dirty="0" err="1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InterProcess</a:t>
              </a:r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Communication) </a:t>
              </a:r>
              <a:r>
                <a:rPr lang="ko-KR" altLang="en-US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정의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56000" y="2362978"/>
            <a:ext cx="62231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프로세스의 주소공간을 보호 하는 동시에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 간 서로 데이터를 주고 받는 기법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Group 42"/>
          <p:cNvGrpSpPr/>
          <p:nvPr/>
        </p:nvGrpSpPr>
        <p:grpSpPr>
          <a:xfrm>
            <a:off x="720150" y="2886857"/>
            <a:ext cx="4975950" cy="269971"/>
            <a:chOff x="720000" y="1152000"/>
            <a:chExt cx="4623524" cy="269971"/>
          </a:xfrm>
        </p:grpSpPr>
        <p:sp>
          <p:nvSpPr>
            <p:cNvPr id="21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IPC </a:t>
              </a:r>
              <a:r>
                <a:rPr lang="ko-KR" altLang="en-US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장점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56000" y="3250649"/>
            <a:ext cx="55066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다중 프로세스 환경에서 필요한 프로세스 동기화 문제 해결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 사이의 데이터 교환에 있어서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소규모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~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대규모 효율적 처리 가능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IPC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함수들의 일괄적인 인터페이스 와 손쉬운 사용법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프로그램상의 코드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간략화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364" y="4304401"/>
            <a:ext cx="4890461" cy="202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7087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5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Socket(2/23)</a:t>
              </a:r>
              <a:endParaRPr lang="en-US" altLang="ko-KR" sz="16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720000" y="1008000"/>
            <a:ext cx="4975950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Socket </a:t>
              </a:r>
              <a:r>
                <a:rPr lang="ko-KR" altLang="en-US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생성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365" y="1587417"/>
            <a:ext cx="71247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234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5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Socket(3/23)</a:t>
              </a:r>
              <a:endParaRPr lang="en-US" altLang="ko-KR" sz="16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720000" y="1008000"/>
            <a:ext cx="4975950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TCP/IP </a:t>
              </a:r>
              <a:r>
                <a:rPr lang="ko-KR" altLang="en-US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통신 함수 사용 순서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313" y="1690652"/>
            <a:ext cx="414337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7463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5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Socket(4/23)</a:t>
              </a:r>
              <a:endParaRPr lang="en-US" altLang="ko-KR" sz="16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720000" y="1008000"/>
            <a:ext cx="4975950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Server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001" y="1475307"/>
            <a:ext cx="609600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1731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5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Socket(5/23)</a:t>
              </a:r>
              <a:endParaRPr lang="en-US" altLang="ko-KR" sz="16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720000" y="1008000"/>
            <a:ext cx="4975950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Socket()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001" y="1475307"/>
            <a:ext cx="6096000" cy="481965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381250" y="1552575"/>
            <a:ext cx="1552575" cy="2952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7604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5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Socket(5/23)</a:t>
              </a:r>
              <a:endParaRPr lang="en-US" altLang="ko-KR" sz="16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720000" y="1008000"/>
            <a:ext cx="4975950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Socket()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682" y="1587417"/>
            <a:ext cx="4636552" cy="19637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000" y="1538952"/>
            <a:ext cx="2200275" cy="12287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907091" y="1987725"/>
            <a:ext cx="1305931" cy="180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7" idx="3"/>
          </p:cNvCxnSpPr>
          <p:nvPr/>
        </p:nvCxnSpPr>
        <p:spPr>
          <a:xfrm flipV="1">
            <a:off x="5213022" y="1678279"/>
            <a:ext cx="906978" cy="3999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152775" y="3582225"/>
            <a:ext cx="3874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#include &lt;</a:t>
            </a:r>
            <a:r>
              <a:rPr lang="ko-KR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</a:t>
            </a:r>
            <a:r>
              <a:rPr lang="en-US" altLang="ko-KR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ys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socket.h</a:t>
            </a:r>
            <a:r>
              <a:rPr lang="ko-KR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int </a:t>
            </a:r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socket(int </a:t>
            </a:r>
            <a:r>
              <a:rPr lang="ko-KR" altLang="ko-KR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domain</a:t>
            </a:r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int </a:t>
            </a:r>
            <a:r>
              <a:rPr lang="ko-KR" altLang="ko-KR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type</a:t>
            </a:r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int </a:t>
            </a:r>
            <a:r>
              <a:rPr lang="ko-KR" altLang="ko-KR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protocol</a:t>
            </a:r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  <a:r>
              <a:rPr lang="ko-KR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609849" y="1987725"/>
            <a:ext cx="542925" cy="1791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2810400" y="2158078"/>
            <a:ext cx="609600" cy="13335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7252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5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Socket(6/23)</a:t>
              </a:r>
              <a:endParaRPr lang="en-US" altLang="ko-KR" sz="16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720000" y="1008000"/>
            <a:ext cx="4975950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Bind()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001" y="1475307"/>
            <a:ext cx="6096000" cy="481965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371725" y="2181225"/>
            <a:ext cx="1552575" cy="2952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4332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5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Socket(6/23)</a:t>
              </a:r>
              <a:endParaRPr lang="en-US" altLang="ko-KR" sz="16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720000" y="1008000"/>
            <a:ext cx="4975950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Bind()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681" y="1587416"/>
            <a:ext cx="6153301" cy="24661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74692" y="3847454"/>
            <a:ext cx="5442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#include &lt;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</a:t>
            </a:r>
            <a:r>
              <a:rPr lang="en-US" altLang="ko-KR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ys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socket.h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int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bind(int </a:t>
            </a:r>
            <a:r>
              <a:rPr lang="ko-KR" altLang="ko-KR" sz="12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socket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const struct sockaddr *</a:t>
            </a:r>
            <a:r>
              <a:rPr lang="ko-KR" altLang="ko-KR" sz="12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address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socklen_t </a:t>
            </a:r>
            <a:r>
              <a:rPr lang="ko-KR" altLang="ko-KR" sz="12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address_len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  <a:r>
              <a:rPr lang="ko-KR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940680" y="2915235"/>
            <a:ext cx="5044581" cy="2111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4218331" y="3126413"/>
            <a:ext cx="0" cy="71950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4936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5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Socket(7/23)</a:t>
              </a:r>
              <a:endParaRPr lang="en-US" altLang="ko-KR" sz="16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720000" y="1008000"/>
            <a:ext cx="4975950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Listen()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001" y="1475307"/>
            <a:ext cx="6096000" cy="481965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381250" y="2762249"/>
            <a:ext cx="1552575" cy="428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0264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5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Socket(7/23)</a:t>
              </a:r>
              <a:endParaRPr lang="en-US" altLang="ko-KR" sz="16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720000" y="1008000"/>
            <a:ext cx="4975950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Listen()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00" y="1475307"/>
            <a:ext cx="4103721" cy="16749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90775" y="2793197"/>
            <a:ext cx="2468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#include &lt;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sys/so</a:t>
            </a:r>
            <a:r>
              <a:rPr lang="en-US" altLang="ko-KR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cket.h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int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listen(int </a:t>
            </a:r>
            <a:r>
              <a:rPr lang="ko-KR" altLang="ko-KR" sz="12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socket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int </a:t>
            </a:r>
            <a:r>
              <a:rPr lang="ko-KR" altLang="ko-KR" sz="12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backlog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23890" y="1606253"/>
            <a:ext cx="2512440" cy="2995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8" idx="3"/>
          </p:cNvCxnSpPr>
          <p:nvPr/>
        </p:nvCxnSpPr>
        <p:spPr>
          <a:xfrm flipH="1">
            <a:off x="4044099" y="1756014"/>
            <a:ext cx="292231" cy="9231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0174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777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Feed back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01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OS </a:t>
              </a:r>
              <a:r>
                <a:rPr lang="ko-KR" altLang="en-US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비교</a:t>
              </a:r>
              <a:endParaRPr lang="en-US" altLang="ko-KR" sz="16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" name="Group 42"/>
          <p:cNvGrpSpPr/>
          <p:nvPr/>
        </p:nvGrpSpPr>
        <p:grpSpPr>
          <a:xfrm>
            <a:off x="720000" y="1008000"/>
            <a:ext cx="2916000" cy="269971"/>
            <a:chOff x="720000" y="1152000"/>
            <a:chExt cx="2916000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6000" y="1152000"/>
              <a:ext cx="2880000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GNU</a:t>
              </a:r>
              <a:r>
                <a:rPr lang="ko-KR" altLang="en-US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와</a:t>
              </a:r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Unix </a:t>
              </a:r>
              <a:r>
                <a:rPr lang="ko-KR" altLang="en-US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차이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756000" y="1587417"/>
            <a:ext cx="5014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GNU(GNU’s Not Unix)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Unix code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포함 하지 않는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free software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grpSp>
        <p:nvGrpSpPr>
          <p:cNvPr id="22" name="Group 42"/>
          <p:cNvGrpSpPr/>
          <p:nvPr/>
        </p:nvGrpSpPr>
        <p:grpSpPr>
          <a:xfrm>
            <a:off x="720000" y="2246059"/>
            <a:ext cx="2916000" cy="269971"/>
            <a:chOff x="720000" y="1152000"/>
            <a:chExt cx="2916000" cy="269971"/>
          </a:xfrm>
        </p:grpSpPr>
        <p:sp>
          <p:nvSpPr>
            <p:cNvPr id="2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56000" y="1152000"/>
              <a:ext cx="2880000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Unix </a:t>
              </a:r>
              <a:r>
                <a:rPr lang="ko-KR" altLang="en-US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와 </a:t>
              </a:r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Linux </a:t>
              </a:r>
              <a:r>
                <a:rPr lang="ko-KR" altLang="en-US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차이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756000" y="2825305"/>
            <a:ext cx="57230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Linux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Unix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장점을 포함하면서 여러 기능을 포함한 운영체제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(Kernel),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무료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Unix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개인컴퓨터에 사용할 수 있도록 만든 것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Unix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는 대기업 사이트나 주요 서버에 이용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34871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5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Socket(8/23)</a:t>
              </a:r>
              <a:endParaRPr lang="en-US" altLang="ko-KR" sz="16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720000" y="1008000"/>
            <a:ext cx="4975950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Accept()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001" y="1475307"/>
            <a:ext cx="6096000" cy="481965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495800" y="3676650"/>
            <a:ext cx="1543049" cy="2952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0185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5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Socket(8/23)</a:t>
              </a:r>
              <a:endParaRPr lang="en-US" altLang="ko-KR" sz="16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720000" y="1008000"/>
            <a:ext cx="4975950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Accept()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00" y="1475307"/>
            <a:ext cx="3416508" cy="64488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00" y="2057399"/>
            <a:ext cx="5166633" cy="16379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53071" y="3091740"/>
            <a:ext cx="52709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int accept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(int </a:t>
            </a:r>
            <a:r>
              <a:rPr lang="ko-KR" altLang="ko-KR" sz="12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socket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struct sockaddr *</a:t>
            </a:r>
            <a:r>
              <a:rPr lang="ko-KR" altLang="ko-KR" sz="12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address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socklen_t *</a:t>
            </a:r>
            <a:r>
              <a:rPr lang="ko-KR" altLang="ko-KR" sz="12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address_len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  <a:r>
              <a:rPr lang="ko-KR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544549" y="2080679"/>
            <a:ext cx="3378083" cy="5252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4428536" y="2605965"/>
            <a:ext cx="257175" cy="4857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5564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5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Socket(9/23)</a:t>
              </a:r>
              <a:endParaRPr lang="en-US" altLang="ko-KR" sz="16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720000" y="1008000"/>
            <a:ext cx="4975950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Read() / Write() / Close()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001" y="1475307"/>
            <a:ext cx="6096000" cy="481965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505325" y="4714875"/>
            <a:ext cx="1543050" cy="2952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505325" y="5914916"/>
            <a:ext cx="1543050" cy="2952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9373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5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Socket(9/23)</a:t>
              </a:r>
              <a:endParaRPr lang="en-US" altLang="ko-KR" sz="16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720000" y="1008000"/>
            <a:ext cx="4975950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Read()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00" y="1475307"/>
            <a:ext cx="4012935" cy="375743"/>
          </a:xfrm>
          <a:prstGeom prst="rect">
            <a:avLst/>
          </a:prstGeom>
        </p:spPr>
      </p:pic>
      <p:grpSp>
        <p:nvGrpSpPr>
          <p:cNvPr id="15" name="Group 42"/>
          <p:cNvGrpSpPr/>
          <p:nvPr/>
        </p:nvGrpSpPr>
        <p:grpSpPr>
          <a:xfrm>
            <a:off x="720000" y="2016118"/>
            <a:ext cx="4975950" cy="269971"/>
            <a:chOff x="720000" y="1152000"/>
            <a:chExt cx="4623524" cy="269971"/>
          </a:xfrm>
        </p:grpSpPr>
        <p:sp>
          <p:nvSpPr>
            <p:cNvPr id="17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Write()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00" y="2425914"/>
            <a:ext cx="4368388" cy="3212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00" y="2753232"/>
            <a:ext cx="6795770" cy="32750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999" y="3490536"/>
            <a:ext cx="1999015" cy="304198"/>
          </a:xfrm>
          <a:prstGeom prst="rect">
            <a:avLst/>
          </a:prstGeom>
        </p:spPr>
      </p:pic>
      <p:grpSp>
        <p:nvGrpSpPr>
          <p:cNvPr id="19" name="Group 42"/>
          <p:cNvGrpSpPr/>
          <p:nvPr/>
        </p:nvGrpSpPr>
        <p:grpSpPr>
          <a:xfrm>
            <a:off x="720000" y="3080740"/>
            <a:ext cx="4975950" cy="269971"/>
            <a:chOff x="720000" y="1152000"/>
            <a:chExt cx="4623524" cy="269971"/>
          </a:xfrm>
        </p:grpSpPr>
        <p:sp>
          <p:nvSpPr>
            <p:cNvPr id="20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Close()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5198283" y="1522940"/>
            <a:ext cx="36157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int read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(int </a:t>
            </a:r>
            <a:r>
              <a:rPr lang="ko-KR" altLang="ko-KR" sz="12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socket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const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void* </a:t>
            </a:r>
            <a:r>
              <a:rPr lang="en-US" altLang="ko-KR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buf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int length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  <a:r>
              <a:rPr lang="ko-KR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화살표 연결선 9"/>
          <p:cNvCxnSpPr>
            <a:stCxn id="3" idx="3"/>
            <a:endCxn id="8" idx="1"/>
          </p:cNvCxnSpPr>
          <p:nvPr/>
        </p:nvCxnSpPr>
        <p:spPr>
          <a:xfrm flipV="1">
            <a:off x="4768935" y="1661440"/>
            <a:ext cx="429348" cy="17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2667000" y="3214821"/>
            <a:ext cx="56769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int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write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(int </a:t>
            </a:r>
            <a:r>
              <a:rPr lang="ko-KR" altLang="ko-KR" sz="12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socket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const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void* </a:t>
            </a:r>
            <a:r>
              <a:rPr lang="en-US" altLang="ko-KR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buf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int length</a:t>
            </a:r>
            <a:r>
              <a:rPr lang="ko-KR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  <a:r>
              <a:rPr lang="ko-KR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2667000" y="3045586"/>
            <a:ext cx="200025" cy="1937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3785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5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Socket(10/23)</a:t>
              </a:r>
              <a:endParaRPr lang="en-US" altLang="ko-KR" sz="16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720000" y="1008000"/>
            <a:ext cx="4975950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Client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951" y="2071652"/>
            <a:ext cx="38481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7358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5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Socket(11/23)</a:t>
              </a:r>
              <a:endParaRPr lang="en-US" altLang="ko-KR" sz="16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720000" y="1008000"/>
            <a:ext cx="4975950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Socket()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951" y="2071652"/>
            <a:ext cx="3848100" cy="314325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838575" y="2209800"/>
            <a:ext cx="1552575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3222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5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Socket(11/23)</a:t>
              </a:r>
              <a:endParaRPr lang="en-US" altLang="ko-KR" sz="16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720000" y="1008000"/>
            <a:ext cx="4975950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Socket()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00" y="1475306"/>
            <a:ext cx="5086138" cy="210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23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5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Socket(12/23)</a:t>
              </a:r>
              <a:endParaRPr lang="en-US" altLang="ko-KR" sz="16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720000" y="1008000"/>
            <a:ext cx="4975950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Connect()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951" y="2071652"/>
            <a:ext cx="3848100" cy="314325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838575" y="2838450"/>
            <a:ext cx="1552575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2685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5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Socket(12/23)</a:t>
              </a:r>
              <a:endParaRPr lang="en-US" altLang="ko-KR" sz="16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720000" y="1008000"/>
            <a:ext cx="4975950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Connect()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00" y="1475307"/>
            <a:ext cx="6315562" cy="22954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56070" y="3177748"/>
            <a:ext cx="5679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int connect(int </a:t>
            </a:r>
            <a:r>
              <a:rPr lang="ko-KR" altLang="ko-KR" sz="12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socket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const struct sockaddr *</a:t>
            </a:r>
            <a:r>
              <a:rPr lang="ko-KR" altLang="ko-KR" sz="12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address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socklen_t </a:t>
            </a:r>
            <a:r>
              <a:rPr lang="ko-KR" altLang="ko-KR" sz="12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address_len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  <a:r>
              <a:rPr lang="ko-KR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496855" y="2639118"/>
            <a:ext cx="5422419" cy="19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3600057" y="2819481"/>
            <a:ext cx="47625" cy="3619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2803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5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Socket(13/23)</a:t>
              </a:r>
              <a:endParaRPr lang="en-US" altLang="ko-KR" sz="16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720000" y="1008000"/>
            <a:ext cx="4975950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Read() / Write() / Close()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951" y="2071652"/>
            <a:ext cx="3848100" cy="314325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838575" y="3533775"/>
            <a:ext cx="1552575" cy="295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838574" y="4733925"/>
            <a:ext cx="1552575" cy="295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2178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4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r>
                <a:rPr lang="ko-KR" altLang="en-US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 목표</a:t>
              </a:r>
              <a:endParaRPr lang="en-US" altLang="ko-KR" sz="16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" name="Group 42"/>
          <p:cNvGrpSpPr/>
          <p:nvPr/>
        </p:nvGrpSpPr>
        <p:grpSpPr>
          <a:xfrm>
            <a:off x="720000" y="1008000"/>
            <a:ext cx="2916000" cy="269971"/>
            <a:chOff x="720000" y="1152000"/>
            <a:chExt cx="2916000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6000" y="1152000"/>
              <a:ext cx="2880000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r>
                <a:rPr lang="ko-KR" altLang="en-US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 목표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561976" y="2886077"/>
          <a:ext cx="8737948" cy="1583413"/>
        </p:xfrm>
        <a:graphic>
          <a:graphicData uri="http://schemas.openxmlformats.org/drawingml/2006/table">
            <a:tbl>
              <a:tblPr/>
              <a:tblGrid>
                <a:gridCol w="657657"/>
                <a:gridCol w="587225"/>
                <a:gridCol w="3513668"/>
                <a:gridCol w="3349034"/>
                <a:gridCol w="630364"/>
              </a:tblGrid>
              <a:tr h="275376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900" b="1" dirty="0" err="1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과제명</a:t>
                      </a:r>
                      <a:endParaRPr lang="ko-KR" sz="900" dirty="0">
                        <a:solidFill>
                          <a:srgbClr val="000000"/>
                        </a:solidFill>
                        <a:effectLst/>
                        <a:ea typeface="맑은 고딕" panose="020B0503020000020004" pitchFamily="50" charset="-127"/>
                      </a:endParaRPr>
                    </a:p>
                  </a:txBody>
                  <a:tcPr marL="35869" marR="35869" marT="23912" marB="2391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900" b="1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주차</a:t>
                      </a:r>
                      <a:endParaRPr lang="ko-KR" sz="900">
                        <a:solidFill>
                          <a:srgbClr val="000000"/>
                        </a:solidFill>
                        <a:effectLst/>
                        <a:ea typeface="맑은 고딕" panose="020B0503020000020004" pitchFamily="50" charset="-127"/>
                      </a:endParaRPr>
                    </a:p>
                  </a:txBody>
                  <a:tcPr marL="35869" marR="35869" marT="23912" marB="2391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900" b="1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목표</a:t>
                      </a:r>
                      <a:endParaRPr lang="ko-KR" sz="900" dirty="0">
                        <a:solidFill>
                          <a:srgbClr val="000000"/>
                        </a:solidFill>
                        <a:effectLst/>
                        <a:ea typeface="맑은 고딕" panose="020B0503020000020004" pitchFamily="50" charset="-127"/>
                      </a:endParaRPr>
                    </a:p>
                  </a:txBody>
                  <a:tcPr marL="35869" marR="35869" marT="23912" marB="2391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900" b="1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Keywords</a:t>
                      </a:r>
                      <a:endParaRPr lang="ko-KR" sz="900" dirty="0">
                        <a:solidFill>
                          <a:srgbClr val="000000"/>
                        </a:solidFill>
                        <a:effectLst/>
                        <a:ea typeface="맑은 고딕" panose="020B0503020000020004" pitchFamily="50" charset="-127"/>
                      </a:endParaRPr>
                    </a:p>
                  </a:txBody>
                  <a:tcPr marL="35869" marR="35869" marT="23912" marB="2391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900" b="1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Days</a:t>
                      </a:r>
                      <a:endParaRPr lang="ko-KR" sz="900">
                        <a:solidFill>
                          <a:srgbClr val="000000"/>
                        </a:solidFill>
                        <a:effectLst/>
                        <a:ea typeface="맑은 고딕" panose="020B0503020000020004" pitchFamily="50" charset="-127"/>
                      </a:endParaRPr>
                    </a:p>
                  </a:txBody>
                  <a:tcPr marL="35869" marR="35869" marT="23912" marB="2391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75376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900" b="1">
                          <a:effectLst/>
                          <a:ea typeface="맑은 고딕" panose="020B0503020000020004" pitchFamily="50" charset="-127"/>
                        </a:rPr>
                        <a:t>HEXLIFY</a:t>
                      </a:r>
                      <a:endParaRPr lang="ko-KR" sz="900">
                        <a:effectLst/>
                        <a:ea typeface="맑은 고딕" panose="020B0503020000020004" pitchFamily="50" charset="-127"/>
                      </a:endParaRPr>
                    </a:p>
                  </a:txBody>
                  <a:tcPr marL="35869" marR="35869" marT="23912" marB="2391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900">
                          <a:effectLst/>
                          <a:ea typeface="Malgun Gothic" panose="020B0503020000020004" pitchFamily="50" charset="-127"/>
                        </a:rPr>
                        <a:t> </a:t>
                      </a:r>
                    </a:p>
                  </a:txBody>
                  <a:tcPr marL="35869" marR="35869" marT="23912" marB="2391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900" b="1">
                          <a:effectLst/>
                          <a:ea typeface="맑은 고딕" panose="020B0503020000020004" pitchFamily="50" charset="-127"/>
                        </a:rPr>
                        <a:t>파일을 읽고 Hex/Ascii 값 출력하는 Utility Libary 작성</a:t>
                      </a:r>
                      <a:endParaRPr lang="ko-KR" sz="900">
                        <a:effectLst/>
                        <a:ea typeface="맑은 고딕" panose="020B0503020000020004" pitchFamily="50" charset="-127"/>
                      </a:endParaRPr>
                    </a:p>
                  </a:txBody>
                  <a:tcPr marL="35869" marR="35869" marT="23912" marB="2391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900" dirty="0">
                          <a:effectLst/>
                          <a:ea typeface="Malgun Gothic" panose="020B0503020000020004" pitchFamily="50" charset="-127"/>
                        </a:rPr>
                        <a:t> </a:t>
                      </a:r>
                    </a:p>
                  </a:txBody>
                  <a:tcPr marL="35869" marR="35869" marT="23912" marB="2391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900">
                          <a:effectLst/>
                          <a:ea typeface="Malgun Gothic" panose="020B0503020000020004" pitchFamily="50" charset="-127"/>
                        </a:rPr>
                        <a:t> </a:t>
                      </a:r>
                    </a:p>
                  </a:txBody>
                  <a:tcPr marL="35869" marR="35869" marT="23912" marB="2391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481909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900">
                          <a:effectLst/>
                          <a:ea typeface="Malgun Gothic" panose="020B0503020000020004" pitchFamily="50" charset="-127"/>
                        </a:rPr>
                        <a:t> </a:t>
                      </a:r>
                    </a:p>
                  </a:txBody>
                  <a:tcPr marL="35869" marR="35869" marT="23912" marB="2391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900">
                          <a:effectLst/>
                          <a:ea typeface="맑은 고딕" panose="020B0503020000020004" pitchFamily="50" charset="-127"/>
                        </a:rPr>
                        <a:t>4주차</a:t>
                      </a:r>
                    </a:p>
                  </a:txBody>
                  <a:tcPr marL="35869" marR="35869" marT="23912" marB="2391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900" dirty="0">
                          <a:effectLst/>
                          <a:ea typeface="맑은 고딕" panose="020B0503020000020004" pitchFamily="50" charset="-127"/>
                        </a:rPr>
                        <a:t>동일 소스로 target platform별 </a:t>
                      </a:r>
                      <a:r>
                        <a:rPr lang="ko-KR" sz="900" dirty="0" err="1">
                          <a:effectLst/>
                          <a:ea typeface="맑은 고딕" panose="020B0503020000020004" pitchFamily="50" charset="-127"/>
                        </a:rPr>
                        <a:t>빌드</a:t>
                      </a:r>
                      <a:endParaRPr lang="ko-KR" sz="900" dirty="0">
                        <a:effectLst/>
                        <a:ea typeface="맑은 고딕" panose="020B0503020000020004" pitchFamily="50" charset="-127"/>
                      </a:endParaRPr>
                    </a:p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900" dirty="0">
                          <a:effectLst/>
                          <a:ea typeface="맑은 고딕" panose="020B0503020000020004" pitchFamily="50" charset="-127"/>
                        </a:rPr>
                        <a:t>(bitbake 작성)</a:t>
                      </a:r>
                    </a:p>
                  </a:txBody>
                  <a:tcPr marL="35869" marR="35869" marT="23912" marB="2391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900" dirty="0">
                          <a:effectLst/>
                          <a:ea typeface="Malgun Gothic" panose="020B0503020000020004" pitchFamily="50" charset="-127"/>
                        </a:rPr>
                        <a:t> </a:t>
                      </a:r>
                    </a:p>
                  </a:txBody>
                  <a:tcPr marL="35869" marR="35869" marT="23912" marB="2391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900">
                          <a:effectLst/>
                          <a:ea typeface="Malgun Gothic" panose="020B0503020000020004" pitchFamily="50" charset="-127"/>
                        </a:rPr>
                        <a:t> </a:t>
                      </a:r>
                    </a:p>
                  </a:txBody>
                  <a:tcPr marL="35869" marR="35869" marT="23912" marB="2391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75376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900">
                          <a:effectLst/>
                          <a:ea typeface="Malgun Gothic" panose="020B0503020000020004" pitchFamily="50" charset="-127"/>
                        </a:rPr>
                        <a:t> </a:t>
                      </a:r>
                    </a:p>
                  </a:txBody>
                  <a:tcPr marL="35869" marR="35869" marT="23912" marB="2391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900">
                          <a:effectLst/>
                          <a:ea typeface="Malgun Gothic" panose="020B0503020000020004" pitchFamily="50" charset="-127"/>
                        </a:rPr>
                        <a:t> </a:t>
                      </a:r>
                    </a:p>
                  </a:txBody>
                  <a:tcPr marL="35869" marR="35869" marT="23912" marB="2391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900">
                          <a:effectLst/>
                          <a:ea typeface="맑은 고딕" panose="020B0503020000020004" pitchFamily="50" charset="-127"/>
                        </a:rPr>
                        <a:t>동일 소스로 windows/linux(x86, arm)용 실행 파일을 만들기</a:t>
                      </a:r>
                    </a:p>
                  </a:txBody>
                  <a:tcPr marL="35869" marR="35869" marT="23912" marB="2391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900">
                          <a:effectLst/>
                          <a:ea typeface="맑은 고딕" panose="020B0503020000020004" pitchFamily="50" charset="-127"/>
                        </a:rPr>
                        <a:t>cross compile, win32, cygwin, ubuntu pc, target, x86, arm</a:t>
                      </a:r>
                    </a:p>
                  </a:txBody>
                  <a:tcPr marL="35869" marR="35869" marT="23912" marB="2391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900">
                          <a:effectLst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35869" marR="35869" marT="23912" marB="2391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5376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900">
                          <a:effectLst/>
                          <a:ea typeface="Malgun Gothic" panose="020B0503020000020004" pitchFamily="50" charset="-127"/>
                        </a:rPr>
                        <a:t> </a:t>
                      </a:r>
                    </a:p>
                  </a:txBody>
                  <a:tcPr marL="35869" marR="35869" marT="23912" marB="2391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900">
                          <a:effectLst/>
                          <a:ea typeface="Malgun Gothic" panose="020B0503020000020004" pitchFamily="50" charset="-127"/>
                        </a:rPr>
                        <a:t> </a:t>
                      </a:r>
                    </a:p>
                  </a:txBody>
                  <a:tcPr marL="35869" marR="35869" marT="23912" marB="2391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900">
                          <a:effectLst/>
                          <a:ea typeface="맑은 고딕" panose="020B0503020000020004" pitchFamily="50" charset="-127"/>
                        </a:rPr>
                        <a:t>bitbake</a:t>
                      </a:r>
                    </a:p>
                  </a:txBody>
                  <a:tcPr marL="35869" marR="35869" marT="23912" marB="2391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900">
                          <a:effectLst/>
                          <a:ea typeface="맑은 고딕" panose="020B0503020000020004" pitchFamily="50" charset="-127"/>
                        </a:rPr>
                        <a:t>OpenEmbedded, yocto</a:t>
                      </a:r>
                    </a:p>
                  </a:txBody>
                  <a:tcPr marL="35869" marR="35869" marT="23912" marB="2391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900" dirty="0">
                          <a:effectLst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5869" marR="35869" marT="23912" marB="2391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43453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5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Socket(13/23)</a:t>
              </a:r>
              <a:endParaRPr lang="en-US" altLang="ko-KR" sz="16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720000" y="1008000"/>
            <a:ext cx="4975950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Write()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00" y="1587417"/>
            <a:ext cx="5377277" cy="331085"/>
          </a:xfrm>
          <a:prstGeom prst="rect">
            <a:avLst/>
          </a:prstGeom>
        </p:spPr>
      </p:pic>
      <p:grpSp>
        <p:nvGrpSpPr>
          <p:cNvPr id="15" name="Group 42"/>
          <p:cNvGrpSpPr/>
          <p:nvPr/>
        </p:nvGrpSpPr>
        <p:grpSpPr>
          <a:xfrm>
            <a:off x="720000" y="2172020"/>
            <a:ext cx="4975950" cy="269971"/>
            <a:chOff x="720000" y="1152000"/>
            <a:chExt cx="4623524" cy="269971"/>
          </a:xfrm>
        </p:grpSpPr>
        <p:sp>
          <p:nvSpPr>
            <p:cNvPr id="17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Read()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00" y="2695509"/>
            <a:ext cx="2983560" cy="505908"/>
          </a:xfrm>
          <a:prstGeom prst="rect">
            <a:avLst/>
          </a:prstGeom>
        </p:spPr>
      </p:pic>
      <p:grpSp>
        <p:nvGrpSpPr>
          <p:cNvPr id="19" name="Group 42"/>
          <p:cNvGrpSpPr/>
          <p:nvPr/>
        </p:nvGrpSpPr>
        <p:grpSpPr>
          <a:xfrm>
            <a:off x="714322" y="3373305"/>
            <a:ext cx="4975950" cy="269971"/>
            <a:chOff x="720000" y="1152000"/>
            <a:chExt cx="4623524" cy="269971"/>
          </a:xfrm>
        </p:grpSpPr>
        <p:sp>
          <p:nvSpPr>
            <p:cNvPr id="20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Close()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065" y="3949596"/>
            <a:ext cx="2137132" cy="40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699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5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Socket(14/23)</a:t>
              </a:r>
              <a:endParaRPr lang="en-US" altLang="ko-KR" sz="16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720000" y="1008000"/>
            <a:ext cx="4975950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Ubuntu </a:t>
              </a:r>
              <a:r>
                <a:rPr lang="en-US" altLang="ko-KR" b="1" dirty="0" err="1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Client.c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365" y="1587417"/>
            <a:ext cx="6043564" cy="490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207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5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Socket(15/23)</a:t>
              </a:r>
              <a:endParaRPr lang="en-US" altLang="ko-KR" sz="16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720000" y="1008000"/>
            <a:ext cx="4975950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Ubuntu </a:t>
              </a:r>
              <a:r>
                <a:rPr lang="en-US" altLang="ko-KR" b="1" dirty="0" err="1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Server.c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49" y="1353918"/>
            <a:ext cx="5148704" cy="494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6709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5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Socket(16/23)</a:t>
              </a:r>
              <a:endParaRPr lang="en-US" altLang="ko-KR" sz="16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720000" y="1008000"/>
            <a:ext cx="4975950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Ubuntu test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14" y="3148554"/>
            <a:ext cx="8962418" cy="152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511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5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Socket(17/23)</a:t>
              </a:r>
              <a:endParaRPr lang="en-US" altLang="ko-KR" sz="16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720000" y="1008000"/>
            <a:ext cx="4975950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Ubuntu Socket HDLC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00" y="1475307"/>
            <a:ext cx="6972300" cy="17430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3469689"/>
            <a:ext cx="6972300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4383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5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Socket(18/23)</a:t>
              </a:r>
              <a:endParaRPr lang="en-US" altLang="ko-KR" sz="16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720000" y="1008000"/>
            <a:ext cx="4975950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Eclipse CDT Socket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954" y="1395167"/>
            <a:ext cx="4824094" cy="488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4626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5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Socket(19/23</a:t>
              </a:r>
              <a:r>
                <a:rPr lang="en-US" altLang="ko-KR" sz="1600" b="1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720000" y="1008000"/>
            <a:ext cx="4975950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Eclipse CDT Client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995" y="1990524"/>
            <a:ext cx="7240010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6416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5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Socket(20/23</a:t>
              </a:r>
              <a:r>
                <a:rPr lang="en-US" altLang="ko-KR" sz="1600" b="1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720000" y="1008000"/>
            <a:ext cx="4975950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Eclipse CDT Server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468" y="1719024"/>
            <a:ext cx="7259063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476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5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Socket(21/23</a:t>
              </a:r>
              <a:r>
                <a:rPr lang="en-US" altLang="ko-KR" sz="1600" b="1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720000" y="1008000"/>
            <a:ext cx="4975950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Between Eclipse CDT and Ubuntu Socket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365" y="1762801"/>
            <a:ext cx="5978572" cy="428639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913641" y="3874416"/>
            <a:ext cx="3506771" cy="4713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5536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5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Socket(22/23)</a:t>
              </a:r>
              <a:endParaRPr lang="en-US" altLang="ko-KR" sz="16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720000" y="1008000"/>
            <a:ext cx="4975950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Between Eclipse CDT and Ubuntu Socket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731" y="1835006"/>
            <a:ext cx="5798463" cy="419595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498103" y="3535051"/>
            <a:ext cx="2884602" cy="2639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8484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4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Cross compile using tool </a:t>
              </a:r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chain(1/5)</a:t>
              </a:r>
              <a:endParaRPr lang="en-US" altLang="ko-KR" sz="16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" name="Group 42"/>
          <p:cNvGrpSpPr/>
          <p:nvPr/>
        </p:nvGrpSpPr>
        <p:grpSpPr>
          <a:xfrm>
            <a:off x="720000" y="1008000"/>
            <a:ext cx="2916000" cy="269971"/>
            <a:chOff x="720000" y="1152000"/>
            <a:chExt cx="2916000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6000" y="1152000"/>
              <a:ext cx="2880000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Cygwin Cross compiler for arm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85" y="1513305"/>
            <a:ext cx="7560000" cy="427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364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5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Socket(23/23)</a:t>
              </a:r>
              <a:endParaRPr lang="en-US" altLang="ko-KR" sz="16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720000" y="1008000"/>
            <a:ext cx="4975950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Between Eclipse CDT and Ubuntu Socket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307" y="2709827"/>
            <a:ext cx="64008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816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5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Remote GDB</a:t>
              </a:r>
              <a:endParaRPr lang="en-US" altLang="ko-KR" sz="16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720000" y="1008000"/>
            <a:ext cx="4975950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GDB(GNU Project Debugger)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55999" y="1367052"/>
            <a:ext cx="54939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ko-KR" sz="1200" dirty="0">
                <a:ea typeface="Malgun Gothic" panose="020B0503020000020004" pitchFamily="50" charset="-127"/>
              </a:rPr>
              <a:t>GDB를 이용하기 위해서는 컴파일 과정에서 디버깅 정보를 </a:t>
            </a:r>
            <a:r>
              <a:rPr lang="ko-KR" altLang="ko-KR" sz="1200" dirty="0" smtClean="0">
                <a:ea typeface="Malgun Gothic" panose="020B0503020000020004" pitchFamily="50" charset="-127"/>
              </a:rPr>
              <a:t>삽입</a:t>
            </a:r>
            <a:r>
              <a:rPr lang="en-US" altLang="ko-KR" sz="1200" dirty="0" smtClean="0">
                <a:ea typeface="Malgun Gothic" panose="020B0503020000020004" pitchFamily="50" charset="-127"/>
              </a:rPr>
              <a:t>( -g </a:t>
            </a:r>
            <a:r>
              <a:rPr lang="ko-KR" altLang="en-US" sz="1200" dirty="0" smtClean="0">
                <a:ea typeface="Malgun Gothic" panose="020B0503020000020004" pitchFamily="50" charset="-127"/>
              </a:rPr>
              <a:t>옵션</a:t>
            </a:r>
            <a:r>
              <a:rPr lang="en-US" altLang="ko-KR" sz="1200" dirty="0" smtClean="0">
                <a:ea typeface="Malgun Gothic" panose="020B0503020000020004" pitchFamily="50" charset="-127"/>
              </a:rPr>
              <a:t>)</a:t>
            </a:r>
            <a:endParaRPr lang="ko-KR" altLang="en-US" sz="1200" dirty="0"/>
          </a:p>
        </p:txBody>
      </p:sp>
      <p:grpSp>
        <p:nvGrpSpPr>
          <p:cNvPr id="20" name="Group 42"/>
          <p:cNvGrpSpPr/>
          <p:nvPr/>
        </p:nvGrpSpPr>
        <p:grpSpPr>
          <a:xfrm>
            <a:off x="739371" y="1824965"/>
            <a:ext cx="4975950" cy="269971"/>
            <a:chOff x="720000" y="1152000"/>
            <a:chExt cx="4623524" cy="269971"/>
          </a:xfrm>
        </p:grpSpPr>
        <p:sp>
          <p:nvSpPr>
            <p:cNvPr id="21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GDB </a:t>
              </a:r>
              <a:r>
                <a:rPr lang="ko-KR" altLang="en-US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775370" y="2292272"/>
            <a:ext cx="51357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gdb [</a:t>
            </a:r>
            <a:r>
              <a:rPr lang="ko-KR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프로그램명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x) $]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gdb main</a:t>
            </a:r>
            <a:endParaRPr lang="ko-KR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gdb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프로그램명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[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PID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Ex) $]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gdb main 1928</a:t>
            </a:r>
            <a:endParaRPr lang="ko-KR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4" name="Group 42"/>
          <p:cNvGrpSpPr/>
          <p:nvPr/>
        </p:nvGrpSpPr>
        <p:grpSpPr>
          <a:xfrm>
            <a:off x="720000" y="3082070"/>
            <a:ext cx="4975950" cy="269971"/>
            <a:chOff x="720000" y="1152000"/>
            <a:chExt cx="4623524" cy="269971"/>
          </a:xfrm>
        </p:grpSpPr>
        <p:sp>
          <p:nvSpPr>
            <p:cNvPr id="25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GDB </a:t>
              </a:r>
              <a:r>
                <a:rPr lang="ko-KR" altLang="en-US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명령어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755999" y="3549377"/>
            <a:ext cx="513575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ctrl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+ d or (gdb) quit :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종료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list 10 , list [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함수명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] :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소스 보기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(gdb) r(run) :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이상이 발생 했을 때의 파일과 지점 출력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or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실행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(gdb) </a:t>
            </a:r>
            <a:r>
              <a:rPr lang="en-US" altLang="ko-KR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bt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스택을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역으로 탐색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(gdb) b(break) [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함수명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], b 10 :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브레이크 포인트 설정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(gdb) info break :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브레이크 포인트 목록 확인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4695825" y="4838700"/>
            <a:ext cx="51435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210175" y="4693021"/>
            <a:ext cx="2752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(gdb)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condition [N]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var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== 0 </a:t>
            </a:r>
            <a:r>
              <a:rPr lang="ko-KR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8808552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5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Remote GDB</a:t>
              </a:r>
              <a:endParaRPr lang="en-US" altLang="ko-KR" sz="16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720000" y="1008000"/>
            <a:ext cx="4975950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GDB </a:t>
              </a:r>
              <a:r>
                <a:rPr lang="ko-KR" altLang="en-US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명령어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55998" y="1367052"/>
            <a:ext cx="581625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(gdb) run arg1 arg2 :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명령인자 넣기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(gdb) k(kill)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실행중인 프로그램 종료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(gdb) s(step) :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실행중인 행의 수행을 멈춤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(gdb) step 6 : step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번 수행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(gdb) n(next) :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멈춘 상태에서 다음 행을 실행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(gdb) u(until) : step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명령을 이용 중 루프에서 빠져 나오지 못할 때 사용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(gdb) c(continue) :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 행씩이 아닌 연달아서 실행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(gdb) finish :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 끝나는 지점으로 이동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(gdb) return 1234 :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함수의 남은 부분을 수행하지 않고 리턴 값을 임의 지정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(gdb) watch :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변수 값의 변화와 코드 변화 확인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(gdb) p(print) [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변수명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함수명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] :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확인 하고 싶은 변수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값 출력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9505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5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Remote GDB</a:t>
              </a:r>
              <a:endParaRPr lang="en-US" altLang="ko-KR" sz="16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720000" y="1008000"/>
            <a:ext cx="4975950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Target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365" y="1833183"/>
            <a:ext cx="6050176" cy="362018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769963" y="2045616"/>
            <a:ext cx="2384981" cy="2073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527365" y="2490246"/>
            <a:ext cx="3148330" cy="21006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1291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1"/>
          <p:cNvGrpSpPr/>
          <p:nvPr/>
        </p:nvGrpSpPr>
        <p:grpSpPr>
          <a:xfrm>
            <a:off x="179999" y="72000"/>
            <a:ext cx="5940001" cy="738664"/>
            <a:chOff x="287999" y="360000"/>
            <a:chExt cx="5940001" cy="738664"/>
          </a:xfrm>
        </p:grpSpPr>
        <p:sp>
          <p:nvSpPr>
            <p:cNvPr id="32" name="TextBox 31"/>
            <p:cNvSpPr txBox="1"/>
            <p:nvPr/>
          </p:nvSpPr>
          <p:spPr>
            <a:xfrm>
              <a:off x="864000" y="432000"/>
              <a:ext cx="7713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OJT 5</a:t>
              </a:r>
              <a:r>
                <a:rPr lang="ko-KR" altLang="en-US" sz="1000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주차</a:t>
              </a:r>
              <a:endParaRPr lang="en-US" altLang="ko-KR" sz="1000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999" y="360000"/>
              <a:ext cx="1008000" cy="7386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altLang="ko-KR" sz="4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rgbClr val="00AEEF"/>
                  </a:solidFill>
                  <a:latin typeface="Arial Narrow" panose="020B060602020203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8000" y="648000"/>
              <a:ext cx="540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Remote GDB</a:t>
              </a:r>
              <a:endParaRPr lang="en-US" altLang="ko-KR" sz="16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720000" y="1008000"/>
            <a:ext cx="4975950" cy="269971"/>
            <a:chOff x="720000" y="1152000"/>
            <a:chExt cx="4623524" cy="269971"/>
          </a:xfrm>
        </p:grpSpPr>
        <p:sp>
          <p:nvSpPr>
            <p:cNvPr id="13" name="모서리가 둥근 직사각형 10"/>
            <p:cNvSpPr/>
            <p:nvPr/>
          </p:nvSpPr>
          <p:spPr>
            <a:xfrm>
              <a:off x="720000" y="1152000"/>
              <a:ext cx="36000" cy="216000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F64C00"/>
                </a:solidFill>
                <a:effectLst/>
                <a:uLnTx/>
                <a:uFillTx/>
                <a:latin typeface="Arial"/>
                <a:ea typeface="맑은 고딕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999" y="1152000"/>
              <a:ext cx="4587525" cy="269971"/>
            </a:xfrm>
            <a:prstGeom prst="rect">
              <a:avLst/>
            </a:prstGeom>
            <a:noFill/>
          </p:spPr>
          <p:txBody>
            <a:bodyPr wrap="square" tIns="18000" bIns="36000" rtlCol="0" anchor="t">
              <a:spAutoFit/>
            </a:bodyPr>
            <a:lstStyle/>
            <a:p>
              <a:pPr lvl="0"/>
              <a:r>
                <a:rPr lang="en-US" altLang="ko-KR" b="1" dirty="0" smtClean="0">
                  <a:ln>
                    <a:solidFill>
                      <a:prstClr val="white"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Host</a:t>
              </a:r>
              <a:endParaRPr lang="ko-KR" altLang="en-US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20001" y="6588000"/>
            <a:ext cx="918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Feed back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OJT 4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주차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|   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OJT 5</a:t>
            </a:r>
            <a:r>
              <a:rPr lang="ko-KR" altLang="en-US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주차</a:t>
            </a:r>
            <a:r>
              <a:rPr lang="en-US" altLang="ko-KR" sz="800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066" y="1587417"/>
            <a:ext cx="5375439" cy="434000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779390" y="1791093"/>
            <a:ext cx="763571" cy="160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282859" y="4534293"/>
            <a:ext cx="479196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282859" y="4798243"/>
            <a:ext cx="592316" cy="1425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82859" y="5420677"/>
            <a:ext cx="592316" cy="1425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8443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24000" y="4212000"/>
            <a:ext cx="1955985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임준형</a:t>
            </a:r>
            <a:endParaRPr lang="en-US" altLang="ko-KR" b="1" dirty="0" smtClean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010-2112-5449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jhlim@wizardlab.co.kr</a:t>
            </a:r>
            <a:endParaRPr lang="ko-KR" altLang="en-US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15263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36715</TotalTime>
  <Words>4391</Words>
  <Application>Microsoft Office PowerPoint</Application>
  <PresentationFormat>A4 용지(210x297mm)</PresentationFormat>
  <Paragraphs>917</Paragraphs>
  <Slides>95</Slides>
  <Notes>76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95</vt:i4>
      </vt:variant>
    </vt:vector>
  </HeadingPairs>
  <TitlesOfParts>
    <vt:vector size="100" baseType="lpstr">
      <vt:lpstr>맑은 고딕</vt:lpstr>
      <vt:lpstr>Arial Narrow</vt:lpstr>
      <vt:lpstr>Arial</vt:lpstr>
      <vt:lpstr>맑은 고딕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WizardLab Co.,Ltd.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회사소개서</dc:title>
  <dc:creator>권현정</dc:creator>
  <cp:lastModifiedBy>임준형</cp:lastModifiedBy>
  <cp:revision>2644</cp:revision>
  <cp:lastPrinted>2014-08-04T05:42:11Z</cp:lastPrinted>
  <dcterms:modified xsi:type="dcterms:W3CDTF">2016-08-24T01:48:12Z</dcterms:modified>
</cp:coreProperties>
</file>